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57" r:id="rId3"/>
    <p:sldId id="294" r:id="rId4"/>
    <p:sldId id="267" r:id="rId5"/>
    <p:sldId id="275" r:id="rId6"/>
    <p:sldId id="270" r:id="rId7"/>
    <p:sldId id="277" r:id="rId8"/>
    <p:sldId id="256" r:id="rId9"/>
    <p:sldId id="259" r:id="rId10"/>
    <p:sldId id="260" r:id="rId11"/>
    <p:sldId id="261" r:id="rId12"/>
    <p:sldId id="262" r:id="rId13"/>
    <p:sldId id="263" r:id="rId14"/>
    <p:sldId id="266" r:id="rId15"/>
    <p:sldId id="271" r:id="rId16"/>
    <p:sldId id="264" r:id="rId17"/>
    <p:sldId id="265" r:id="rId18"/>
    <p:sldId id="268" r:id="rId19"/>
    <p:sldId id="279" r:id="rId20"/>
    <p:sldId id="269" r:id="rId21"/>
    <p:sldId id="272" r:id="rId22"/>
    <p:sldId id="276" r:id="rId23"/>
    <p:sldId id="273" r:id="rId24"/>
    <p:sldId id="274" r:id="rId25"/>
    <p:sldId id="283" r:id="rId26"/>
    <p:sldId id="284" r:id="rId27"/>
    <p:sldId id="278" r:id="rId28"/>
    <p:sldId id="285" r:id="rId29"/>
    <p:sldId id="286" r:id="rId30"/>
    <p:sldId id="287" r:id="rId31"/>
    <p:sldId id="288" r:id="rId32"/>
    <p:sldId id="289" r:id="rId33"/>
    <p:sldId id="290" r:id="rId34"/>
    <p:sldId id="311" r:id="rId35"/>
    <p:sldId id="291" r:id="rId36"/>
    <p:sldId id="292" r:id="rId37"/>
    <p:sldId id="293"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16" r:id="rId51"/>
    <p:sldId id="317" r:id="rId52"/>
    <p:sldId id="310" r:id="rId53"/>
    <p:sldId id="309" r:id="rId54"/>
    <p:sldId id="308" r:id="rId55"/>
    <p:sldId id="307" r:id="rId56"/>
    <p:sldId id="312" r:id="rId57"/>
    <p:sldId id="313" r:id="rId58"/>
    <p:sldId id="314" r:id="rId59"/>
    <p:sldId id="315" r:id="rId60"/>
    <p:sldId id="323" r:id="rId61"/>
    <p:sldId id="324" r:id="rId62"/>
    <p:sldId id="318" r:id="rId63"/>
    <p:sldId id="326" r:id="rId64"/>
    <p:sldId id="327" r:id="rId65"/>
    <p:sldId id="328" r:id="rId66"/>
    <p:sldId id="329" r:id="rId67"/>
    <p:sldId id="330" r:id="rId68"/>
    <p:sldId id="331" r:id="rId69"/>
    <p:sldId id="325" r:id="rId70"/>
    <p:sldId id="322"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91"/>
    <p:restoredTop sz="94607"/>
  </p:normalViewPr>
  <p:slideViewPr>
    <p:cSldViewPr snapToGrid="0" snapToObjects="1">
      <p:cViewPr>
        <p:scale>
          <a:sx n="109" d="100"/>
          <a:sy n="109" d="100"/>
        </p:scale>
        <p:origin x="-4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681B2-CB6F-0940-980E-99B8660A7A4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2A8DD07-D0FE-744E-AF15-EDBD2F7A8E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E8CD811-8FD2-8141-BC7D-BEEE671D7F2B}"/>
              </a:ext>
            </a:extLst>
          </p:cNvPr>
          <p:cNvSpPr>
            <a:spLocks noGrp="1"/>
          </p:cNvSpPr>
          <p:nvPr>
            <p:ph type="dt" sz="half" idx="10"/>
          </p:nvPr>
        </p:nvSpPr>
        <p:spPr/>
        <p:txBody>
          <a:bodyPr/>
          <a:lstStyle/>
          <a:p>
            <a:fld id="{34731690-0203-4040-BD68-1A7EA30ECA8C}" type="datetimeFigureOut">
              <a:rPr lang="en-US" smtClean="0"/>
              <a:t>4/7/22</a:t>
            </a:fld>
            <a:endParaRPr lang="en-US"/>
          </a:p>
        </p:txBody>
      </p:sp>
      <p:sp>
        <p:nvSpPr>
          <p:cNvPr id="5" name="Footer Placeholder 4">
            <a:extLst>
              <a:ext uri="{FF2B5EF4-FFF2-40B4-BE49-F238E27FC236}">
                <a16:creationId xmlns:a16="http://schemas.microsoft.com/office/drawing/2014/main" id="{E8B095E1-CF0B-854F-B13A-44DF757A08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67F133-F280-724D-AF28-E66146F97906}"/>
              </a:ext>
            </a:extLst>
          </p:cNvPr>
          <p:cNvSpPr>
            <a:spLocks noGrp="1"/>
          </p:cNvSpPr>
          <p:nvPr>
            <p:ph type="sldNum" sz="quarter" idx="12"/>
          </p:nvPr>
        </p:nvSpPr>
        <p:spPr/>
        <p:txBody>
          <a:bodyPr/>
          <a:lstStyle/>
          <a:p>
            <a:fld id="{A96F10C6-EE92-784E-953B-D0ECC5708521}" type="slidenum">
              <a:rPr lang="en-US" smtClean="0"/>
              <a:t>‹#›</a:t>
            </a:fld>
            <a:endParaRPr lang="en-US"/>
          </a:p>
        </p:txBody>
      </p:sp>
    </p:spTree>
    <p:extLst>
      <p:ext uri="{BB962C8B-B14F-4D97-AF65-F5344CB8AC3E}">
        <p14:creationId xmlns:p14="http://schemas.microsoft.com/office/powerpoint/2010/main" val="410215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FD19E-1D3E-7041-A890-6C8550C1820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1FF25B4-308E-1C4A-80B8-545E45E9EF0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5825C7-BD0D-C047-8104-5B10BCAB0929}"/>
              </a:ext>
            </a:extLst>
          </p:cNvPr>
          <p:cNvSpPr>
            <a:spLocks noGrp="1"/>
          </p:cNvSpPr>
          <p:nvPr>
            <p:ph type="dt" sz="half" idx="10"/>
          </p:nvPr>
        </p:nvSpPr>
        <p:spPr/>
        <p:txBody>
          <a:bodyPr/>
          <a:lstStyle/>
          <a:p>
            <a:fld id="{34731690-0203-4040-BD68-1A7EA30ECA8C}" type="datetimeFigureOut">
              <a:rPr lang="en-US" smtClean="0"/>
              <a:t>4/7/22</a:t>
            </a:fld>
            <a:endParaRPr lang="en-US"/>
          </a:p>
        </p:txBody>
      </p:sp>
      <p:sp>
        <p:nvSpPr>
          <p:cNvPr id="5" name="Footer Placeholder 4">
            <a:extLst>
              <a:ext uri="{FF2B5EF4-FFF2-40B4-BE49-F238E27FC236}">
                <a16:creationId xmlns:a16="http://schemas.microsoft.com/office/drawing/2014/main" id="{3453002A-C6AB-224F-94B6-F371C4998D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8F284-C37B-FF45-BE88-992E54C6516F}"/>
              </a:ext>
            </a:extLst>
          </p:cNvPr>
          <p:cNvSpPr>
            <a:spLocks noGrp="1"/>
          </p:cNvSpPr>
          <p:nvPr>
            <p:ph type="sldNum" sz="quarter" idx="12"/>
          </p:nvPr>
        </p:nvSpPr>
        <p:spPr/>
        <p:txBody>
          <a:bodyPr/>
          <a:lstStyle/>
          <a:p>
            <a:fld id="{A96F10C6-EE92-784E-953B-D0ECC5708521}" type="slidenum">
              <a:rPr lang="en-US" smtClean="0"/>
              <a:t>‹#›</a:t>
            </a:fld>
            <a:endParaRPr lang="en-US"/>
          </a:p>
        </p:txBody>
      </p:sp>
    </p:spTree>
    <p:extLst>
      <p:ext uri="{BB962C8B-B14F-4D97-AF65-F5344CB8AC3E}">
        <p14:creationId xmlns:p14="http://schemas.microsoft.com/office/powerpoint/2010/main" val="3845607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F86AA0-C194-C546-965F-9DBDA321F1A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71393A3-688D-3F4E-A6A2-4AA6E1803FD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9013C8-AE04-644B-9DB2-C2EF1BA3847C}"/>
              </a:ext>
            </a:extLst>
          </p:cNvPr>
          <p:cNvSpPr>
            <a:spLocks noGrp="1"/>
          </p:cNvSpPr>
          <p:nvPr>
            <p:ph type="dt" sz="half" idx="10"/>
          </p:nvPr>
        </p:nvSpPr>
        <p:spPr/>
        <p:txBody>
          <a:bodyPr/>
          <a:lstStyle/>
          <a:p>
            <a:fld id="{34731690-0203-4040-BD68-1A7EA30ECA8C}" type="datetimeFigureOut">
              <a:rPr lang="en-US" smtClean="0"/>
              <a:t>4/7/22</a:t>
            </a:fld>
            <a:endParaRPr lang="en-US"/>
          </a:p>
        </p:txBody>
      </p:sp>
      <p:sp>
        <p:nvSpPr>
          <p:cNvPr id="5" name="Footer Placeholder 4">
            <a:extLst>
              <a:ext uri="{FF2B5EF4-FFF2-40B4-BE49-F238E27FC236}">
                <a16:creationId xmlns:a16="http://schemas.microsoft.com/office/drawing/2014/main" id="{497FF6CB-0AC3-894B-A6DB-5D4D8871A9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2FFF2E-8A8C-F741-AE67-E907598E2E8F}"/>
              </a:ext>
            </a:extLst>
          </p:cNvPr>
          <p:cNvSpPr>
            <a:spLocks noGrp="1"/>
          </p:cNvSpPr>
          <p:nvPr>
            <p:ph type="sldNum" sz="quarter" idx="12"/>
          </p:nvPr>
        </p:nvSpPr>
        <p:spPr/>
        <p:txBody>
          <a:bodyPr/>
          <a:lstStyle/>
          <a:p>
            <a:fld id="{A96F10C6-EE92-784E-953B-D0ECC5708521}" type="slidenum">
              <a:rPr lang="en-US" smtClean="0"/>
              <a:t>‹#›</a:t>
            </a:fld>
            <a:endParaRPr lang="en-US"/>
          </a:p>
        </p:txBody>
      </p:sp>
    </p:spTree>
    <p:extLst>
      <p:ext uri="{BB962C8B-B14F-4D97-AF65-F5344CB8AC3E}">
        <p14:creationId xmlns:p14="http://schemas.microsoft.com/office/powerpoint/2010/main" val="324723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44299-BABE-3541-BDF3-E37220FF639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372C5D5-1943-FD40-A1B1-884AD7A6567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61962C3-78CB-494A-8045-21FD3A60D6C1}"/>
              </a:ext>
            </a:extLst>
          </p:cNvPr>
          <p:cNvSpPr>
            <a:spLocks noGrp="1"/>
          </p:cNvSpPr>
          <p:nvPr>
            <p:ph type="dt" sz="half" idx="10"/>
          </p:nvPr>
        </p:nvSpPr>
        <p:spPr/>
        <p:txBody>
          <a:bodyPr/>
          <a:lstStyle/>
          <a:p>
            <a:fld id="{34731690-0203-4040-BD68-1A7EA30ECA8C}" type="datetimeFigureOut">
              <a:rPr lang="en-US" smtClean="0"/>
              <a:t>4/7/22</a:t>
            </a:fld>
            <a:endParaRPr lang="en-US"/>
          </a:p>
        </p:txBody>
      </p:sp>
      <p:sp>
        <p:nvSpPr>
          <p:cNvPr id="5" name="Footer Placeholder 4">
            <a:extLst>
              <a:ext uri="{FF2B5EF4-FFF2-40B4-BE49-F238E27FC236}">
                <a16:creationId xmlns:a16="http://schemas.microsoft.com/office/drawing/2014/main" id="{C1064DC0-6D21-A948-A604-0854442AE3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559BD3-F3C5-414D-A465-6AFEB2C10AC6}"/>
              </a:ext>
            </a:extLst>
          </p:cNvPr>
          <p:cNvSpPr>
            <a:spLocks noGrp="1"/>
          </p:cNvSpPr>
          <p:nvPr>
            <p:ph type="sldNum" sz="quarter" idx="12"/>
          </p:nvPr>
        </p:nvSpPr>
        <p:spPr/>
        <p:txBody>
          <a:bodyPr/>
          <a:lstStyle/>
          <a:p>
            <a:fld id="{A96F10C6-EE92-784E-953B-D0ECC5708521}" type="slidenum">
              <a:rPr lang="en-US" smtClean="0"/>
              <a:t>‹#›</a:t>
            </a:fld>
            <a:endParaRPr lang="en-US"/>
          </a:p>
        </p:txBody>
      </p:sp>
    </p:spTree>
    <p:extLst>
      <p:ext uri="{BB962C8B-B14F-4D97-AF65-F5344CB8AC3E}">
        <p14:creationId xmlns:p14="http://schemas.microsoft.com/office/powerpoint/2010/main" val="354054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DF990-6417-5844-B4BF-0C02224E671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28063F0-6F00-3B49-92F9-3448FDF0B3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7CFEBAE-BEA8-5945-B5AB-B94AE30723FF}"/>
              </a:ext>
            </a:extLst>
          </p:cNvPr>
          <p:cNvSpPr>
            <a:spLocks noGrp="1"/>
          </p:cNvSpPr>
          <p:nvPr>
            <p:ph type="dt" sz="half" idx="10"/>
          </p:nvPr>
        </p:nvSpPr>
        <p:spPr/>
        <p:txBody>
          <a:bodyPr/>
          <a:lstStyle/>
          <a:p>
            <a:fld id="{34731690-0203-4040-BD68-1A7EA30ECA8C}" type="datetimeFigureOut">
              <a:rPr lang="en-US" smtClean="0"/>
              <a:t>4/7/22</a:t>
            </a:fld>
            <a:endParaRPr lang="en-US"/>
          </a:p>
        </p:txBody>
      </p:sp>
      <p:sp>
        <p:nvSpPr>
          <p:cNvPr id="5" name="Footer Placeholder 4">
            <a:extLst>
              <a:ext uri="{FF2B5EF4-FFF2-40B4-BE49-F238E27FC236}">
                <a16:creationId xmlns:a16="http://schemas.microsoft.com/office/drawing/2014/main" id="{19FDD2DB-442D-4847-9C5B-39D44A3011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49B54-E819-3C4F-8237-680C0FD1B3DA}"/>
              </a:ext>
            </a:extLst>
          </p:cNvPr>
          <p:cNvSpPr>
            <a:spLocks noGrp="1"/>
          </p:cNvSpPr>
          <p:nvPr>
            <p:ph type="sldNum" sz="quarter" idx="12"/>
          </p:nvPr>
        </p:nvSpPr>
        <p:spPr/>
        <p:txBody>
          <a:bodyPr/>
          <a:lstStyle/>
          <a:p>
            <a:fld id="{A96F10C6-EE92-784E-953B-D0ECC5708521}" type="slidenum">
              <a:rPr lang="en-US" smtClean="0"/>
              <a:t>‹#›</a:t>
            </a:fld>
            <a:endParaRPr lang="en-US"/>
          </a:p>
        </p:txBody>
      </p:sp>
    </p:spTree>
    <p:extLst>
      <p:ext uri="{BB962C8B-B14F-4D97-AF65-F5344CB8AC3E}">
        <p14:creationId xmlns:p14="http://schemas.microsoft.com/office/powerpoint/2010/main" val="1035412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4FEA2-236A-FF47-8868-BE7C44222E1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1BF3114-EA23-7344-BC50-4B845665B8A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825CE00-5543-9440-BC20-25F832BCF06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F52C7C1-60E0-B24E-9828-EA58AFD584EE}"/>
              </a:ext>
            </a:extLst>
          </p:cNvPr>
          <p:cNvSpPr>
            <a:spLocks noGrp="1"/>
          </p:cNvSpPr>
          <p:nvPr>
            <p:ph type="dt" sz="half" idx="10"/>
          </p:nvPr>
        </p:nvSpPr>
        <p:spPr/>
        <p:txBody>
          <a:bodyPr/>
          <a:lstStyle/>
          <a:p>
            <a:fld id="{34731690-0203-4040-BD68-1A7EA30ECA8C}" type="datetimeFigureOut">
              <a:rPr lang="en-US" smtClean="0"/>
              <a:t>4/7/22</a:t>
            </a:fld>
            <a:endParaRPr lang="en-US"/>
          </a:p>
        </p:txBody>
      </p:sp>
      <p:sp>
        <p:nvSpPr>
          <p:cNvPr id="6" name="Footer Placeholder 5">
            <a:extLst>
              <a:ext uri="{FF2B5EF4-FFF2-40B4-BE49-F238E27FC236}">
                <a16:creationId xmlns:a16="http://schemas.microsoft.com/office/drawing/2014/main" id="{9927D19A-C127-FB41-9EA4-EA4B5BDD7A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0BCF87-F19B-4E43-9270-020CE33C0681}"/>
              </a:ext>
            </a:extLst>
          </p:cNvPr>
          <p:cNvSpPr>
            <a:spLocks noGrp="1"/>
          </p:cNvSpPr>
          <p:nvPr>
            <p:ph type="sldNum" sz="quarter" idx="12"/>
          </p:nvPr>
        </p:nvSpPr>
        <p:spPr/>
        <p:txBody>
          <a:bodyPr/>
          <a:lstStyle/>
          <a:p>
            <a:fld id="{A96F10C6-EE92-784E-953B-D0ECC5708521}" type="slidenum">
              <a:rPr lang="en-US" smtClean="0"/>
              <a:t>‹#›</a:t>
            </a:fld>
            <a:endParaRPr lang="en-US"/>
          </a:p>
        </p:txBody>
      </p:sp>
    </p:spTree>
    <p:extLst>
      <p:ext uri="{BB962C8B-B14F-4D97-AF65-F5344CB8AC3E}">
        <p14:creationId xmlns:p14="http://schemas.microsoft.com/office/powerpoint/2010/main" val="2224401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0FD67-9121-1D4F-BE3E-B8D063B6217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3759EF7-0667-ED4E-B97D-5149AEAD94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49AA360-4601-EF4F-B326-27C35B687F8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89AA0E5-FAF8-EB42-9873-1F8B0414BA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7CE5C56-0EDD-9B4E-A5B0-AFB16D522F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6E9F6FF-A622-D24B-976A-94B167351117}"/>
              </a:ext>
            </a:extLst>
          </p:cNvPr>
          <p:cNvSpPr>
            <a:spLocks noGrp="1"/>
          </p:cNvSpPr>
          <p:nvPr>
            <p:ph type="dt" sz="half" idx="10"/>
          </p:nvPr>
        </p:nvSpPr>
        <p:spPr/>
        <p:txBody>
          <a:bodyPr/>
          <a:lstStyle/>
          <a:p>
            <a:fld id="{34731690-0203-4040-BD68-1A7EA30ECA8C}" type="datetimeFigureOut">
              <a:rPr lang="en-US" smtClean="0"/>
              <a:t>4/7/22</a:t>
            </a:fld>
            <a:endParaRPr lang="en-US"/>
          </a:p>
        </p:txBody>
      </p:sp>
      <p:sp>
        <p:nvSpPr>
          <p:cNvPr id="8" name="Footer Placeholder 7">
            <a:extLst>
              <a:ext uri="{FF2B5EF4-FFF2-40B4-BE49-F238E27FC236}">
                <a16:creationId xmlns:a16="http://schemas.microsoft.com/office/drawing/2014/main" id="{F21EAD95-900A-A24B-9DE0-2F5BECCE47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EA47D3-2363-6A4B-90B2-2DA0716D348D}"/>
              </a:ext>
            </a:extLst>
          </p:cNvPr>
          <p:cNvSpPr>
            <a:spLocks noGrp="1"/>
          </p:cNvSpPr>
          <p:nvPr>
            <p:ph type="sldNum" sz="quarter" idx="12"/>
          </p:nvPr>
        </p:nvSpPr>
        <p:spPr/>
        <p:txBody>
          <a:bodyPr/>
          <a:lstStyle/>
          <a:p>
            <a:fld id="{A96F10C6-EE92-784E-953B-D0ECC5708521}" type="slidenum">
              <a:rPr lang="en-US" smtClean="0"/>
              <a:t>‹#›</a:t>
            </a:fld>
            <a:endParaRPr lang="en-US"/>
          </a:p>
        </p:txBody>
      </p:sp>
    </p:spTree>
    <p:extLst>
      <p:ext uri="{BB962C8B-B14F-4D97-AF65-F5344CB8AC3E}">
        <p14:creationId xmlns:p14="http://schemas.microsoft.com/office/powerpoint/2010/main" val="1463585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4C42-5B90-4442-88FC-FD13E28D83F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32E80DB-7EBA-624B-9CBE-6D95E03962C6}"/>
              </a:ext>
            </a:extLst>
          </p:cNvPr>
          <p:cNvSpPr>
            <a:spLocks noGrp="1"/>
          </p:cNvSpPr>
          <p:nvPr>
            <p:ph type="dt" sz="half" idx="10"/>
          </p:nvPr>
        </p:nvSpPr>
        <p:spPr/>
        <p:txBody>
          <a:bodyPr/>
          <a:lstStyle/>
          <a:p>
            <a:fld id="{34731690-0203-4040-BD68-1A7EA30ECA8C}" type="datetimeFigureOut">
              <a:rPr lang="en-US" smtClean="0"/>
              <a:t>4/7/22</a:t>
            </a:fld>
            <a:endParaRPr lang="en-US"/>
          </a:p>
        </p:txBody>
      </p:sp>
      <p:sp>
        <p:nvSpPr>
          <p:cNvPr id="4" name="Footer Placeholder 3">
            <a:extLst>
              <a:ext uri="{FF2B5EF4-FFF2-40B4-BE49-F238E27FC236}">
                <a16:creationId xmlns:a16="http://schemas.microsoft.com/office/drawing/2014/main" id="{AAA6D4E8-905B-A44E-8DC3-1538F76769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64D967-FC6F-C84B-926A-CB100ABC9AA5}"/>
              </a:ext>
            </a:extLst>
          </p:cNvPr>
          <p:cNvSpPr>
            <a:spLocks noGrp="1"/>
          </p:cNvSpPr>
          <p:nvPr>
            <p:ph type="sldNum" sz="quarter" idx="12"/>
          </p:nvPr>
        </p:nvSpPr>
        <p:spPr/>
        <p:txBody>
          <a:bodyPr/>
          <a:lstStyle/>
          <a:p>
            <a:fld id="{A96F10C6-EE92-784E-953B-D0ECC5708521}" type="slidenum">
              <a:rPr lang="en-US" smtClean="0"/>
              <a:t>‹#›</a:t>
            </a:fld>
            <a:endParaRPr lang="en-US"/>
          </a:p>
        </p:txBody>
      </p:sp>
    </p:spTree>
    <p:extLst>
      <p:ext uri="{BB962C8B-B14F-4D97-AF65-F5344CB8AC3E}">
        <p14:creationId xmlns:p14="http://schemas.microsoft.com/office/powerpoint/2010/main" val="2296724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D8188F-44F6-DC4D-8C45-217913400280}"/>
              </a:ext>
            </a:extLst>
          </p:cNvPr>
          <p:cNvSpPr>
            <a:spLocks noGrp="1"/>
          </p:cNvSpPr>
          <p:nvPr>
            <p:ph type="dt" sz="half" idx="10"/>
          </p:nvPr>
        </p:nvSpPr>
        <p:spPr/>
        <p:txBody>
          <a:bodyPr/>
          <a:lstStyle/>
          <a:p>
            <a:fld id="{34731690-0203-4040-BD68-1A7EA30ECA8C}" type="datetimeFigureOut">
              <a:rPr lang="en-US" smtClean="0"/>
              <a:t>4/7/22</a:t>
            </a:fld>
            <a:endParaRPr lang="en-US"/>
          </a:p>
        </p:txBody>
      </p:sp>
      <p:sp>
        <p:nvSpPr>
          <p:cNvPr id="3" name="Footer Placeholder 2">
            <a:extLst>
              <a:ext uri="{FF2B5EF4-FFF2-40B4-BE49-F238E27FC236}">
                <a16:creationId xmlns:a16="http://schemas.microsoft.com/office/drawing/2014/main" id="{9E28C098-1055-2149-99E8-1F4E7D6747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A40BA9-1A13-C449-A88D-261E2362D8AB}"/>
              </a:ext>
            </a:extLst>
          </p:cNvPr>
          <p:cNvSpPr>
            <a:spLocks noGrp="1"/>
          </p:cNvSpPr>
          <p:nvPr>
            <p:ph type="sldNum" sz="quarter" idx="12"/>
          </p:nvPr>
        </p:nvSpPr>
        <p:spPr/>
        <p:txBody>
          <a:bodyPr/>
          <a:lstStyle/>
          <a:p>
            <a:fld id="{A96F10C6-EE92-784E-953B-D0ECC5708521}" type="slidenum">
              <a:rPr lang="en-US" smtClean="0"/>
              <a:t>‹#›</a:t>
            </a:fld>
            <a:endParaRPr lang="en-US"/>
          </a:p>
        </p:txBody>
      </p:sp>
    </p:spTree>
    <p:extLst>
      <p:ext uri="{BB962C8B-B14F-4D97-AF65-F5344CB8AC3E}">
        <p14:creationId xmlns:p14="http://schemas.microsoft.com/office/powerpoint/2010/main" val="3484034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EA0BC-ECC2-8B41-A6EC-F0B49725B4B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3EC2C1D-BD67-8149-943F-DA380E280F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7242C2B-D11D-4942-9F21-FB31276A3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E714A8-332D-9B4B-BFEC-12A77699D918}"/>
              </a:ext>
            </a:extLst>
          </p:cNvPr>
          <p:cNvSpPr>
            <a:spLocks noGrp="1"/>
          </p:cNvSpPr>
          <p:nvPr>
            <p:ph type="dt" sz="half" idx="10"/>
          </p:nvPr>
        </p:nvSpPr>
        <p:spPr/>
        <p:txBody>
          <a:bodyPr/>
          <a:lstStyle/>
          <a:p>
            <a:fld id="{34731690-0203-4040-BD68-1A7EA30ECA8C}" type="datetimeFigureOut">
              <a:rPr lang="en-US" smtClean="0"/>
              <a:t>4/7/22</a:t>
            </a:fld>
            <a:endParaRPr lang="en-US"/>
          </a:p>
        </p:txBody>
      </p:sp>
      <p:sp>
        <p:nvSpPr>
          <p:cNvPr id="6" name="Footer Placeholder 5">
            <a:extLst>
              <a:ext uri="{FF2B5EF4-FFF2-40B4-BE49-F238E27FC236}">
                <a16:creationId xmlns:a16="http://schemas.microsoft.com/office/drawing/2014/main" id="{350AD576-1F03-314C-8EC9-6B30D20C9B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72CBAE-3D1C-4E47-81D9-A4375BAF3049}"/>
              </a:ext>
            </a:extLst>
          </p:cNvPr>
          <p:cNvSpPr>
            <a:spLocks noGrp="1"/>
          </p:cNvSpPr>
          <p:nvPr>
            <p:ph type="sldNum" sz="quarter" idx="12"/>
          </p:nvPr>
        </p:nvSpPr>
        <p:spPr/>
        <p:txBody>
          <a:bodyPr/>
          <a:lstStyle/>
          <a:p>
            <a:fld id="{A96F10C6-EE92-784E-953B-D0ECC5708521}" type="slidenum">
              <a:rPr lang="en-US" smtClean="0"/>
              <a:t>‹#›</a:t>
            </a:fld>
            <a:endParaRPr lang="en-US"/>
          </a:p>
        </p:txBody>
      </p:sp>
    </p:spTree>
    <p:extLst>
      <p:ext uri="{BB962C8B-B14F-4D97-AF65-F5344CB8AC3E}">
        <p14:creationId xmlns:p14="http://schemas.microsoft.com/office/powerpoint/2010/main" val="2553195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E509A-A97E-9842-8B32-450C88408A9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76BB80D-A7AF-0F42-8196-DCE6606FEE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7AAE02-2249-B94C-94CC-1645E2315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E609025-DE6A-E04F-9E15-596D145DED88}"/>
              </a:ext>
            </a:extLst>
          </p:cNvPr>
          <p:cNvSpPr>
            <a:spLocks noGrp="1"/>
          </p:cNvSpPr>
          <p:nvPr>
            <p:ph type="dt" sz="half" idx="10"/>
          </p:nvPr>
        </p:nvSpPr>
        <p:spPr/>
        <p:txBody>
          <a:bodyPr/>
          <a:lstStyle/>
          <a:p>
            <a:fld id="{34731690-0203-4040-BD68-1A7EA30ECA8C}" type="datetimeFigureOut">
              <a:rPr lang="en-US" smtClean="0"/>
              <a:t>4/7/22</a:t>
            </a:fld>
            <a:endParaRPr lang="en-US"/>
          </a:p>
        </p:txBody>
      </p:sp>
      <p:sp>
        <p:nvSpPr>
          <p:cNvPr id="6" name="Footer Placeholder 5">
            <a:extLst>
              <a:ext uri="{FF2B5EF4-FFF2-40B4-BE49-F238E27FC236}">
                <a16:creationId xmlns:a16="http://schemas.microsoft.com/office/drawing/2014/main" id="{F9806E53-3835-BA43-B617-B0EEA56C2C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311CDC-4F6B-FB47-989C-796D0DF9AD15}"/>
              </a:ext>
            </a:extLst>
          </p:cNvPr>
          <p:cNvSpPr>
            <a:spLocks noGrp="1"/>
          </p:cNvSpPr>
          <p:nvPr>
            <p:ph type="sldNum" sz="quarter" idx="12"/>
          </p:nvPr>
        </p:nvSpPr>
        <p:spPr/>
        <p:txBody>
          <a:bodyPr/>
          <a:lstStyle/>
          <a:p>
            <a:fld id="{A96F10C6-EE92-784E-953B-D0ECC5708521}" type="slidenum">
              <a:rPr lang="en-US" smtClean="0"/>
              <a:t>‹#›</a:t>
            </a:fld>
            <a:endParaRPr lang="en-US"/>
          </a:p>
        </p:txBody>
      </p:sp>
    </p:spTree>
    <p:extLst>
      <p:ext uri="{BB962C8B-B14F-4D97-AF65-F5344CB8AC3E}">
        <p14:creationId xmlns:p14="http://schemas.microsoft.com/office/powerpoint/2010/main" val="3377250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418E2A-B9E5-7047-90D3-415573B30A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F76F903-6B87-D946-BF29-2024776728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3EE4A3-6A2B-D14C-878F-6A1281A39C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731690-0203-4040-BD68-1A7EA30ECA8C}" type="datetimeFigureOut">
              <a:rPr lang="en-US" smtClean="0"/>
              <a:t>4/7/22</a:t>
            </a:fld>
            <a:endParaRPr lang="en-US"/>
          </a:p>
        </p:txBody>
      </p:sp>
      <p:sp>
        <p:nvSpPr>
          <p:cNvPr id="5" name="Footer Placeholder 4">
            <a:extLst>
              <a:ext uri="{FF2B5EF4-FFF2-40B4-BE49-F238E27FC236}">
                <a16:creationId xmlns:a16="http://schemas.microsoft.com/office/drawing/2014/main" id="{5A8D2C88-9133-F74E-A74E-828556C1D9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6B7821-2839-024B-9331-EAAAC72797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6F10C6-EE92-784E-953B-D0ECC5708521}" type="slidenum">
              <a:rPr lang="en-US" smtClean="0"/>
              <a:t>‹#›</a:t>
            </a:fld>
            <a:endParaRPr lang="en-US"/>
          </a:p>
        </p:txBody>
      </p:sp>
    </p:spTree>
    <p:extLst>
      <p:ext uri="{BB962C8B-B14F-4D97-AF65-F5344CB8AC3E}">
        <p14:creationId xmlns:p14="http://schemas.microsoft.com/office/powerpoint/2010/main" val="616492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whizlabs.com/learn/course/google-cloud-certified-professional-cloud-architect/239/quiz/14777/report/6154892" TargetMode="External"/><Relationship Id="rId2" Type="http://schemas.openxmlformats.org/officeDocument/2006/relationships/hyperlink" Target="https://www.whizlabs.com/learn/course/google-cloud-certified-professional-cloud-architect/239" TargetMode="External"/><Relationship Id="rId1" Type="http://schemas.openxmlformats.org/officeDocument/2006/relationships/slideLayout" Target="../slideLayouts/slideLayout1.xml"/><Relationship Id="rId6" Type="http://schemas.openxmlformats.org/officeDocument/2006/relationships/hyperlink" Target="https://www.braincert.com/course/16401-Google-Cloud-Certified-Professional-Cloud-Architect-Practice-Exams?token=151c71a52a" TargetMode="External"/><Relationship Id="rId5" Type="http://schemas.openxmlformats.org/officeDocument/2006/relationships/hyperlink" Target="https://www.cloudskillsboost.google/public_profiles/90b1b58e-56a6-4c52-832e-b3b172a5bb95" TargetMode="External"/><Relationship Id="rId4" Type="http://schemas.openxmlformats.org/officeDocument/2006/relationships/hyperlink" Target="https://partner.cloudskillsboost.google/public_profiles/db4cd706-17e1-4990-8aae-e84d9d01a29d"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loud.google.com/architecture/hybrid-and-multi-cloud-network-topologies#gated-egres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hyperlink" Target="https://docs.apigee.com/private-cloud/versions" TargetMode="External"/><Relationship Id="rId4" Type="http://schemas.openxmlformats.org/officeDocument/2006/relationships/hyperlink" Target="https://cloud.google.com/vpc-service-controls#all-feature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loud.google.com/bigquery-transfer/docs/reference/access-control" TargetMode="External"/><Relationship Id="rId7" Type="http://schemas.openxmlformats.org/officeDocument/2006/relationships/hyperlink" Target="https://cloud.google.com/bigquery/docs/nested-repeated#limitations" TargetMode="External"/><Relationship Id="rId2" Type="http://schemas.openxmlformats.org/officeDocument/2006/relationships/hyperlink" Target="https://cloud.google.com/bigquery-transfer/docs/s3-transfer" TargetMode="External"/><Relationship Id="rId1" Type="http://schemas.openxmlformats.org/officeDocument/2006/relationships/slideLayout" Target="../slideLayouts/slideLayout1.xml"/><Relationship Id="rId6" Type="http://schemas.openxmlformats.org/officeDocument/2006/relationships/hyperlink" Target="https://cloud.google.com/bigquery/docs/loading-data-cloud-storage-json#limitations" TargetMode="External"/><Relationship Id="rId5" Type="http://schemas.openxmlformats.org/officeDocument/2006/relationships/hyperlink" Target="https://cloud.google.com/bigquery/docs/loading-data-cloud-storage-csv#limitations" TargetMode="External"/><Relationship Id="rId4" Type="http://schemas.openxmlformats.org/officeDocument/2006/relationships/hyperlink" Target="https://docs.aws.amazon.com/IAM/latest/UserGuide/access_policies_manage.html#attach-managed-policy-console"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loud.google.com/transfer-appliance/docs/4.0/overview"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cloud.google.com/storage-transfer/docs/on-prem-overview" TargetMode="External"/><Relationship Id="rId5" Type="http://schemas.openxmlformats.org/officeDocument/2006/relationships/hyperlink" Target="https://cloud.google.com/storage/docs/gsutil" TargetMode="Externa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s://cloud.google.com/storage/docs/gsutil/commands/cp#parallel-composite-uploads"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cloud.google.com/storage/docs/gsutil/addlhelp/GlobalCommandLineOptions"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cloud.google.com/bigtable/quota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cloud.google.com/network-connectivity/docs/vpn/concepts/overview" TargetMode="External"/><Relationship Id="rId13" Type="http://schemas.openxmlformats.org/officeDocument/2006/relationships/hyperlink" Target="https://wikipedia.org/wiki/SD-WAN" TargetMode="External"/><Relationship Id="rId3" Type="http://schemas.openxmlformats.org/officeDocument/2006/relationships/hyperlink" Target="https://cloud.google.com/vpc/docs/provisioning-shared-vpc" TargetMode="External"/><Relationship Id="rId7" Type="http://schemas.openxmlformats.org/officeDocument/2006/relationships/hyperlink" Target="https://cloud.google.com/vpc/docs/vpc-peering" TargetMode="External"/><Relationship Id="rId12" Type="http://schemas.openxmlformats.org/officeDocument/2006/relationships/hyperlink" Target="https://cloud.google.com/load-balancing/docs/protocol-forwarding" TargetMode="External"/><Relationship Id="rId2" Type="http://schemas.openxmlformats.org/officeDocument/2006/relationships/hyperlink" Target="https://cloud.google.com/vpc/docs/shared-vpc" TargetMode="External"/><Relationship Id="rId1" Type="http://schemas.openxmlformats.org/officeDocument/2006/relationships/slideLayout" Target="../slideLayouts/slideLayout2.xml"/><Relationship Id="rId6" Type="http://schemas.openxmlformats.org/officeDocument/2006/relationships/hyperlink" Target="https://www.usenix.org/system/files/conference/nsdi18/nsdi18-dalton.pdf" TargetMode="External"/><Relationship Id="rId11" Type="http://schemas.openxmlformats.org/officeDocument/2006/relationships/hyperlink" Target="https://cloud.google.com/load-balancing/docs/forwarding-rule-concepts" TargetMode="External"/><Relationship Id="rId5" Type="http://schemas.openxmlformats.org/officeDocument/2006/relationships/hyperlink" Target="https://cloud.google.com/vpc/docs/vpc#subnet-ranges" TargetMode="External"/><Relationship Id="rId15" Type="http://schemas.openxmlformats.org/officeDocument/2006/relationships/hyperlink" Target="https://cloud.google.com/vpc/docs/subnets#valid-ranges" TargetMode="External"/><Relationship Id="rId10" Type="http://schemas.openxmlformats.org/officeDocument/2006/relationships/hyperlink" Target="https://wikipedia.org/wiki/Generic_Routing_Encapsulation" TargetMode="External"/><Relationship Id="rId4" Type="http://schemas.openxmlformats.org/officeDocument/2006/relationships/hyperlink" Target="https://www.youtube.com/watch?v=um3I4raPZFE" TargetMode="External"/><Relationship Id="rId9" Type="http://schemas.openxmlformats.org/officeDocument/2006/relationships/hyperlink" Target="https://cloud.google.com/network-connectivity/docs/interconnect/concepts/overview" TargetMode="External"/><Relationship Id="rId14" Type="http://schemas.openxmlformats.org/officeDocument/2006/relationships/hyperlink" Target="https://cloud.google.com/vpc/docs/create-modify-vpc-networks#switch-network-mode"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cloud.google.com/compose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cloud.google.com/compute/docs/machine-images#when-to-use" TargetMode="External"/><Relationship Id="rId7" Type="http://schemas.openxmlformats.org/officeDocument/2006/relationships/hyperlink" Target="https://cloud.google.com/compute/docs/disks/create-snapshots#sharing_snapshots" TargetMode="External"/><Relationship Id="rId2" Type="http://schemas.openxmlformats.org/officeDocument/2006/relationships/hyperlink" Target="https://cloud.google.com/compute/docs/disks/snapshots" TargetMode="External"/><Relationship Id="rId1" Type="http://schemas.openxmlformats.org/officeDocument/2006/relationships/slideLayout" Target="../slideLayouts/slideLayout2.xml"/><Relationship Id="rId6" Type="http://schemas.openxmlformats.org/officeDocument/2006/relationships/hyperlink" Target="https://cloud.google.com/compute/docs/disks/create-snapshots#:~:text=You%20can%20create%20snapshots%20from,also%20share%20snapshots%20across%20projects" TargetMode="External"/><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hyperlink" Target="https://stackoverflow.com/questions/29585381/google-compute-engine-use-snapshot-from-another-project?utm_medium=organic&amp;utm_source=google_rich_qa&amp;utm_campaign=google_rich_q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prometheus.io/docs/introduction/overview/" TargetMode="External"/><Relationship Id="rId3" Type="http://schemas.openxmlformats.org/officeDocument/2006/relationships/hyperlink" Target="https://cloud.google.com/blog/products/data-analytics/streaming-video-using-cloud-data-platform" TargetMode="External"/><Relationship Id="rId7" Type="http://schemas.openxmlformats.org/officeDocument/2006/relationships/hyperlink" Target="https://cloud.google.com/service-infrastructure/docs/telemetry-reporting" TargetMode="External"/><Relationship Id="rId2" Type="http://schemas.openxmlformats.org/officeDocument/2006/relationships/hyperlink" Target="https://cloud.google.com/video-intelligence/docs/streaming/live-streaming-overview" TargetMode="External"/><Relationship Id="rId1" Type="http://schemas.openxmlformats.org/officeDocument/2006/relationships/slideLayout" Target="../slideLayouts/slideLayout1.xml"/><Relationship Id="rId6" Type="http://schemas.openxmlformats.org/officeDocument/2006/relationships/hyperlink" Target="https://istio.io/latest/about/service-mesh/" TargetMode="External"/><Relationship Id="rId5" Type="http://schemas.openxmlformats.org/officeDocument/2006/relationships/hyperlink" Target="https://www.coursera.org/lecture/hybrid-cloud-service-mesh-anthos/telemetry-and-observability-in-service-mesh-jeANQ" TargetMode="External"/><Relationship Id="rId4" Type="http://schemas.openxmlformats.org/officeDocument/2006/relationships/hyperlink" Target="https://cloud.google.com/transcoder/docs/concepts/overview"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cloud.google.com/storage/docs/encryption/customer-managed-key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cloud.google.com/architecture/migrating-vms-migrate-for-compute-engine-getting-started"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cloud.google.com/compute/docs/shutdownscrip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hyperlink" Target="https://docs.google.com/forms/d/e/1FAIpQLSdZwJTphDHlq_rl-ITDEUyJvbgm5q12HJYTwr09VfLCC9oLIA/viewform" TargetMode="Externa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hyperlink" Target="https://www.whizlabs.com/learn/course/google-cloud-certified-professional-cloud-architect/239/quiz/14776/report/6216091"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cloud.google.com/vpc/docs/vpc-peering" TargetMode="Externa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s://cloud.google.com/network-connectivity/docs/interconnect/concepts/overview" TargetMode="External"/><Relationship Id="rId4" Type="http://schemas.openxmlformats.org/officeDocument/2006/relationships/hyperlink" Target="https://cloud.google.com/vpc/docs/shared-vpc"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hyperlink" Target="https://cloud.google.com/kms/docs/ekm" TargetMode="Externa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cloud.google.com/stackdriver/docs/managed-prometheu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s://www.trifacta.com/blog/why-upgrade-cloud-dataprep-professional/" TargetMode="External"/><Relationship Id="rId4" Type="http://schemas.openxmlformats.org/officeDocument/2006/relationships/hyperlink" Target="https://cloud.google.com/dataprep"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cloud.google.com/iam/docs/understanding-service-account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hyperlink" Target="https://cloud.google.com/solutions/connecting-securely#protecting_services_on_machines_with_external_ip_addresses" TargetMode="External"/><Relationship Id="rId4" Type="http://schemas.openxmlformats.org/officeDocument/2006/relationships/hyperlink" Target="https://cloud.google.com/iap/docs/tcp-forwarding-overview"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hyperlink" Target="https://cloud.google.com/logging/docs/routing/overview" TargetMode="External"/><Relationship Id="rId4" Type="http://schemas.openxmlformats.org/officeDocument/2006/relationships/hyperlink" Target="https://cloud.google.com/logging/docs/export/configure_export_v2"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cloud.google.com/vertex-a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loud.google.com/architecture/continuous-delivery-toolchain-spinnaker-cloud"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opsmx.com/blog/jenkins-vs-spinnaker/#:~:text=Jenkins%20lacks%20capabilities%20as%20a,integrate%20with%20tools%20like%20Jenkins" TargetMode="External"/><Relationship Id="rId4" Type="http://schemas.openxmlformats.org/officeDocument/2006/relationships/hyperlink" Target="https://cloud.google.com/docs/ci-cd?hl=en"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avinetworks.com/glossary/ssl-offload/" TargetMode="External"/><Relationship Id="rId2" Type="http://schemas.openxmlformats.org/officeDocument/2006/relationships/hyperlink" Target="https://googlecloudarchitect.us/what-exactly-is-ssl-offloading-and-which-gcp-load-balancers-offer-offloading/" TargetMode="Externa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hyperlink" Target="https://cloud.google.com/armor" TargetMode="External"/><Relationship Id="rId4" Type="http://schemas.openxmlformats.org/officeDocument/2006/relationships/hyperlink" Target="https://cloud.google.com/vpc-service-controls/docs/overview"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cloud.google.com/vpc/docs/private-google-acces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cloud.google.com/vpc/docs/flow-logs" TargetMode="External"/><Relationship Id="rId2" Type="http://schemas.openxmlformats.org/officeDocument/2006/relationships/hyperlink" Target="https://cloud.google.com/vpc/docs/using-flow-log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s://cloud.google.com/bigquery" TargetMode="External"/><Relationship Id="rId3" Type="http://schemas.openxmlformats.org/officeDocument/2006/relationships/image" Target="../media/image57.png"/><Relationship Id="rId7" Type="http://schemas.openxmlformats.org/officeDocument/2006/relationships/hyperlink" Target="https://cloud.google.com/datastore" TargetMode="External"/><Relationship Id="rId2" Type="http://schemas.openxmlformats.org/officeDocument/2006/relationships/hyperlink" Target="https://www.whizlabs.com/learn/course/google-cloud-certified-professional-cloud-architect/239/quiz/14800/practice/start" TargetMode="External"/><Relationship Id="rId1" Type="http://schemas.openxmlformats.org/officeDocument/2006/relationships/slideLayout" Target="../slideLayouts/slideLayout2.xml"/><Relationship Id="rId6" Type="http://schemas.openxmlformats.org/officeDocument/2006/relationships/hyperlink" Target="https://cloud.google.com/dataflow/model/pubsub-io" TargetMode="External"/><Relationship Id="rId5" Type="http://schemas.openxmlformats.org/officeDocument/2006/relationships/hyperlink" Target="https://cloud.google.com/pubsub/docs/ordering#order_of_processed_messages_matters" TargetMode="External"/><Relationship Id="rId10" Type="http://schemas.openxmlformats.org/officeDocument/2006/relationships/hyperlink" Target="https://wikipedia.org/wiki/Online_analytical_processing" TargetMode="External"/><Relationship Id="rId4" Type="http://schemas.openxmlformats.org/officeDocument/2006/relationships/hyperlink" Target="https://cloud.google.com/architecture/data-lifecycle-cloud-platform" TargetMode="External"/><Relationship Id="rId9"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hyperlink" Target="https://cloud.google.com/appengine/docs" TargetMode="External"/><Relationship Id="rId7" Type="http://schemas.openxmlformats.org/officeDocument/2006/relationships/image" Target="../media/image59.png"/><Relationship Id="rId2" Type="http://schemas.openxmlformats.org/officeDocument/2006/relationships/hyperlink" Target="https://cloud.google.com/run/docs" TargetMode="External"/><Relationship Id="rId1" Type="http://schemas.openxmlformats.org/officeDocument/2006/relationships/slideLayout" Target="../slideLayouts/slideLayout2.xml"/><Relationship Id="rId6" Type="http://schemas.openxmlformats.org/officeDocument/2006/relationships/hyperlink" Target="https://cloud.google.com/load-balancing/docs/negs/serverless-neg-concepts" TargetMode="External"/><Relationship Id="rId5" Type="http://schemas.openxmlformats.org/officeDocument/2006/relationships/hyperlink" Target="https://cloud.google.com/api-gateway/docs" TargetMode="External"/><Relationship Id="rId4" Type="http://schemas.openxmlformats.org/officeDocument/2006/relationships/hyperlink" Target="https://cloud.google.com/functions/docs"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cloud.google.com/iam/docs/overview#roles" TargetMode="External"/><Relationship Id="rId2" Type="http://schemas.openxmlformats.org/officeDocument/2006/relationships/hyperlink" Target="https://cloud.google.com/iam/docs/workload-identity-federation" TargetMode="External"/><Relationship Id="rId1" Type="http://schemas.openxmlformats.org/officeDocument/2006/relationships/slideLayout" Target="../slideLayouts/slideLayout2.xml"/><Relationship Id="rId4" Type="http://schemas.openxmlformats.org/officeDocument/2006/relationships/hyperlink" Target="https://cloud.google.com/storage/docs/metadata#custom-metadata" TargetMode="External"/></Relationships>
</file>

<file path=ppt/slides/_rels/slide49.xml.rels><?xml version="1.0" encoding="UTF-8" standalone="yes"?>
<Relationships xmlns="http://schemas.openxmlformats.org/package/2006/relationships"><Relationship Id="rId2" Type="http://schemas.openxmlformats.org/officeDocument/2006/relationships/hyperlink" Target="https://cloud.google.com/kubernetes-engine/docs/how-to/cluster-autoscale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partner.cloudskillsboost.google/course_sessions/905356/quizzes/104994" TargetMode="Externa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4.png"/><Relationship Id="rId7" Type="http://schemas.openxmlformats.org/officeDocument/2006/relationships/hyperlink" Target="https://dzone.com/articles/understanding-retry-pattern-with-exponential-back" TargetMode="External"/><Relationship Id="rId12" Type="http://schemas.openxmlformats.org/officeDocument/2006/relationships/image" Target="../media/image82.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1.png"/><Relationship Id="rId5" Type="http://schemas.openxmlformats.org/officeDocument/2006/relationships/image" Target="../media/image76.png"/><Relationship Id="rId10"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cloud.google.com/certification/sample-questions/cloud-architect"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cloud.google.com/bigtable/docs/schema-design-time-series#time-series-cloud-bigtable" TargetMode="External"/><Relationship Id="rId2" Type="http://schemas.openxmlformats.org/officeDocument/2006/relationships/hyperlink" Target="https://cloud.google.com/bigquery/external-data-source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cloud.google.com/vpc/docs/routes" TargetMode="External"/><Relationship Id="rId2" Type="http://schemas.openxmlformats.org/officeDocument/2006/relationships/hyperlink" Target="https://cloud.google.com/vpc/docs/using-vpc" TargetMode="External"/><Relationship Id="rId1" Type="http://schemas.openxmlformats.org/officeDocument/2006/relationships/slideLayout" Target="../slideLayouts/slideLayout2.xml"/><Relationship Id="rId4" Type="http://schemas.openxmlformats.org/officeDocument/2006/relationships/hyperlink" Target="https://cloud.google.com/vpc/docs/add-remove-network-tag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GoogleCloudPlatform/distributed-load-testing-using-kubernetes" TargetMode="External"/><Relationship Id="rId2" Type="http://schemas.openxmlformats.org/officeDocument/2006/relationships/hyperlink" Target="https://cloud.google.com/community/tutorials/load-testing-iot-using-gcp-and-locust"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cloud.google.com/sdk/gcloud/reference/compute/instances/set-disk-auto-delete#--auto-delete" TargetMode="External"/><Relationship Id="rId7" Type="http://schemas.openxmlformats.org/officeDocument/2006/relationships/hyperlink" Target="https://cloud.google.com/resource-manager/docs/creating-managing-labels" TargetMode="External"/><Relationship Id="rId2" Type="http://schemas.openxmlformats.org/officeDocument/2006/relationships/hyperlink" Target="https://cloud.google.com/compute/docs/instances/instance-life-cycle" TargetMode="External"/><Relationship Id="rId1" Type="http://schemas.openxmlformats.org/officeDocument/2006/relationships/slideLayout" Target="../slideLayouts/slideLayout2.xml"/><Relationship Id="rId6" Type="http://schemas.openxmlformats.org/officeDocument/2006/relationships/hyperlink" Target="https://cloud.google.com/billing/docs/how-to/export-data-bigquery" TargetMode="External"/><Relationship Id="rId5" Type="http://schemas.openxmlformats.org/officeDocument/2006/relationships/hyperlink" Target="https://cloud.google.com/compute/docs/disks/local-ssd#data_persistence" TargetMode="External"/><Relationship Id="rId4" Type="http://schemas.openxmlformats.org/officeDocument/2006/relationships/hyperlink" Target="https://cloud.google.com/sdk/gcloud/reference/compute/instances/create#--disk"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whizlabs.com/learn/course/google-cloud-certified-professional-cloud-architect/239/quiz/14800/practice/start"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cloud.google.com/storage/docs/working-with-big-dat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cloud.google.com/compute/docs/ip-addresses/reserve-static-internal-ip-address" TargetMode="External"/><Relationship Id="rId2" Type="http://schemas.openxmlformats.org/officeDocument/2006/relationships/hyperlink" Target="https://cloud.google.com/compute/docs/instances/instance-life-cycle" TargetMode="External"/><Relationship Id="rId1" Type="http://schemas.openxmlformats.org/officeDocument/2006/relationships/slideLayout" Target="../slideLayouts/slideLayout1.xml"/><Relationship Id="rId6" Type="http://schemas.openxmlformats.org/officeDocument/2006/relationships/hyperlink" Target="https://cloud.google.com/vpc/network-pricing#ipaddress" TargetMode="External"/><Relationship Id="rId5" Type="http://schemas.openxmlformats.org/officeDocument/2006/relationships/hyperlink" Target="https://cloud.google.com/compute/vm-instance-pricing#suspended_vm_instances" TargetMode="External"/><Relationship Id="rId4" Type="http://schemas.openxmlformats.org/officeDocument/2006/relationships/hyperlink" Target="https://cloud.google.com/compute/pricing#machinetyp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loud.google.com/deployment-manager/docs/access-control" TargetMode="External"/><Relationship Id="rId2" Type="http://schemas.openxmlformats.org/officeDocument/2006/relationships/hyperlink" Target="https://cloud.google.com/deployment-manager/docs/deployments/deleting-deployments" TargetMode="External"/><Relationship Id="rId1" Type="http://schemas.openxmlformats.org/officeDocument/2006/relationships/slideLayout" Target="../slideLayouts/slideLayout1.xml"/><Relationship Id="rId5" Type="http://schemas.openxmlformats.org/officeDocument/2006/relationships/hyperlink" Target="https://cloud.google.com/deployment-manager/docs/best-practices" TargetMode="External"/><Relationship Id="rId4" Type="http://schemas.openxmlformats.org/officeDocument/2006/relationships/hyperlink" Target="https://cloud.google.com/deployment-manager/docs/manage-cloud-resources-deploym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CDD43C-DFB5-244C-A932-BDE12878D314}"/>
              </a:ext>
            </a:extLst>
          </p:cNvPr>
          <p:cNvSpPr/>
          <p:nvPr/>
        </p:nvSpPr>
        <p:spPr>
          <a:xfrm>
            <a:off x="2814084" y="1776489"/>
            <a:ext cx="6096000" cy="2308324"/>
          </a:xfrm>
          <a:prstGeom prst="rect">
            <a:avLst/>
          </a:prstGeom>
        </p:spPr>
        <p:txBody>
          <a:bodyPr>
            <a:spAutoFit/>
          </a:bodyPr>
          <a:lstStyle/>
          <a:p>
            <a:r>
              <a:rPr lang="en-US" dirty="0" err="1"/>
              <a:t>Whizlabs</a:t>
            </a:r>
            <a:r>
              <a:rPr lang="en-US" dirty="0"/>
              <a:t> sample test questions   - </a:t>
            </a:r>
            <a:r>
              <a:rPr lang="en-US" dirty="0">
                <a:hlinkClick r:id="rId2"/>
              </a:rPr>
              <a:t>https://www.whizlabs.com/learn/course/google-cloud-certified-professional-cloud-architect/239</a:t>
            </a:r>
            <a:r>
              <a:rPr lang="en-US" dirty="0"/>
              <a:t> </a:t>
            </a:r>
            <a:br>
              <a:rPr lang="en-US" dirty="0"/>
            </a:br>
            <a:br>
              <a:rPr lang="en-US" dirty="0"/>
            </a:br>
            <a:br>
              <a:rPr lang="en-US" dirty="0"/>
            </a:br>
            <a:r>
              <a:rPr lang="en-US" dirty="0"/>
              <a:t> </a:t>
            </a:r>
            <a:r>
              <a:rPr lang="en-US" dirty="0">
                <a:hlinkClick r:id="rId3"/>
              </a:rPr>
              <a:t>https://www.whizlabs.com/learn/course/google-cloud-certified-professional-cloud-architect/239/quiz/14777/report/6154892</a:t>
            </a:r>
            <a:r>
              <a:rPr lang="en-US" dirty="0"/>
              <a:t> </a:t>
            </a:r>
          </a:p>
        </p:txBody>
      </p:sp>
      <p:sp>
        <p:nvSpPr>
          <p:cNvPr id="3" name="Rectangle 2">
            <a:extLst>
              <a:ext uri="{FF2B5EF4-FFF2-40B4-BE49-F238E27FC236}">
                <a16:creationId xmlns:a16="http://schemas.microsoft.com/office/drawing/2014/main" id="{E97A560C-D7D3-0A44-B853-13E31752B15F}"/>
              </a:ext>
            </a:extLst>
          </p:cNvPr>
          <p:cNvSpPr/>
          <p:nvPr/>
        </p:nvSpPr>
        <p:spPr>
          <a:xfrm>
            <a:off x="719138" y="262623"/>
            <a:ext cx="6096000" cy="1354217"/>
          </a:xfrm>
          <a:prstGeom prst="rect">
            <a:avLst/>
          </a:prstGeom>
        </p:spPr>
        <p:txBody>
          <a:bodyPr>
            <a:spAutoFit/>
          </a:bodyPr>
          <a:lstStyle/>
          <a:p>
            <a:r>
              <a:rPr lang="en-IN" sz="2800" b="1" dirty="0">
                <a:solidFill>
                  <a:srgbClr val="3C4043"/>
                </a:solidFill>
                <a:latin typeface="Roboto" panose="02000000000000000000" pitchFamily="2" charset="0"/>
              </a:rPr>
              <a:t>My public badge profile with </a:t>
            </a:r>
            <a:r>
              <a:rPr lang="en-IN" sz="2800" b="1" dirty="0" err="1">
                <a:solidFill>
                  <a:srgbClr val="3C4043"/>
                </a:solidFill>
                <a:latin typeface="Roboto" panose="02000000000000000000" pitchFamily="2" charset="0"/>
              </a:rPr>
              <a:t>wipro</a:t>
            </a:r>
            <a:r>
              <a:rPr lang="en-IN" sz="2800" b="1" dirty="0">
                <a:solidFill>
                  <a:srgbClr val="3C4043"/>
                </a:solidFill>
                <a:latin typeface="Roboto" panose="02000000000000000000" pitchFamily="2" charset="0"/>
              </a:rPr>
              <a:t> </a:t>
            </a:r>
          </a:p>
          <a:p>
            <a:r>
              <a:rPr lang="en-IN" dirty="0">
                <a:solidFill>
                  <a:srgbClr val="3C4043"/>
                </a:solidFill>
                <a:latin typeface="Roboto" panose="02000000000000000000" pitchFamily="2" charset="0"/>
                <a:hlinkClick r:id="rId4"/>
              </a:rPr>
              <a:t>https://partner.cloudskillsboost.google/public_profiles/db4cd706-17e1-4990-8aae-e84d9d01a29d</a:t>
            </a:r>
            <a:endParaRPr lang="en-IN" dirty="0">
              <a:solidFill>
                <a:srgbClr val="3C4043"/>
              </a:solidFill>
              <a:latin typeface="Roboto" panose="02000000000000000000" pitchFamily="2" charset="0"/>
            </a:endParaRPr>
          </a:p>
          <a:p>
            <a:endParaRPr lang="en-US" dirty="0"/>
          </a:p>
        </p:txBody>
      </p:sp>
      <p:sp>
        <p:nvSpPr>
          <p:cNvPr id="4" name="Rectangle 3">
            <a:extLst>
              <a:ext uri="{FF2B5EF4-FFF2-40B4-BE49-F238E27FC236}">
                <a16:creationId xmlns:a16="http://schemas.microsoft.com/office/drawing/2014/main" id="{B5DA81CA-6452-D845-99F5-6C0A031ADB75}"/>
              </a:ext>
            </a:extLst>
          </p:cNvPr>
          <p:cNvSpPr/>
          <p:nvPr/>
        </p:nvSpPr>
        <p:spPr>
          <a:xfrm>
            <a:off x="350520" y="5757595"/>
            <a:ext cx="6096000" cy="1077218"/>
          </a:xfrm>
          <a:prstGeom prst="rect">
            <a:avLst/>
          </a:prstGeom>
        </p:spPr>
        <p:txBody>
          <a:bodyPr>
            <a:spAutoFit/>
          </a:bodyPr>
          <a:lstStyle/>
          <a:p>
            <a:r>
              <a:rPr lang="en-IN" sz="2800" b="1" u="sng" dirty="0">
                <a:solidFill>
                  <a:srgbClr val="3C4043"/>
                </a:solidFill>
                <a:latin typeface="Roboto" panose="02000000000000000000" pitchFamily="2" charset="0"/>
                <a:hlinkClick r:id="rId5">
                  <a:extLst>
                    <a:ext uri="{A12FA001-AC4F-418D-AE19-62706E023703}">
                      <ahyp:hlinkClr xmlns:ahyp="http://schemas.microsoft.com/office/drawing/2018/hyperlinkcolor" val="tx"/>
                    </a:ext>
                  </a:extLst>
                </a:hlinkClick>
              </a:rPr>
              <a:t>Persnonal profile </a:t>
            </a:r>
            <a:r>
              <a:rPr lang="en-IN" u="sng" dirty="0">
                <a:latin typeface="Roboto" panose="02000000000000000000" pitchFamily="2" charset="0"/>
                <a:hlinkClick r:id="rId5"/>
              </a:rPr>
              <a:t>https://www.cloudskillsboost.google/public_profiles/90b1b58e-56a6-4c52-832e-b3b172a5bb95</a:t>
            </a:r>
            <a:endParaRPr lang="en-US" dirty="0"/>
          </a:p>
        </p:txBody>
      </p:sp>
      <p:sp>
        <p:nvSpPr>
          <p:cNvPr id="5" name="Rectangle 4">
            <a:extLst>
              <a:ext uri="{FF2B5EF4-FFF2-40B4-BE49-F238E27FC236}">
                <a16:creationId xmlns:a16="http://schemas.microsoft.com/office/drawing/2014/main" id="{2C31A52A-9AAE-5741-B90B-0804EF3F7D23}"/>
              </a:ext>
            </a:extLst>
          </p:cNvPr>
          <p:cNvSpPr/>
          <p:nvPr/>
        </p:nvSpPr>
        <p:spPr>
          <a:xfrm>
            <a:off x="8380070" y="103707"/>
            <a:ext cx="3669175" cy="707886"/>
          </a:xfrm>
          <a:prstGeom prst="rect">
            <a:avLst/>
          </a:prstGeom>
        </p:spPr>
        <p:txBody>
          <a:bodyPr wrap="square">
            <a:spAutoFit/>
          </a:bodyPr>
          <a:lstStyle/>
          <a:p>
            <a:r>
              <a:rPr lang="en-US" sz="1000" b="1" dirty="0"/>
              <a:t>Important articles or practice exams </a:t>
            </a:r>
            <a:br>
              <a:rPr lang="en-US" sz="1000" dirty="0"/>
            </a:br>
            <a:br>
              <a:rPr lang="en-US" sz="1000" dirty="0"/>
            </a:br>
            <a:r>
              <a:rPr lang="en-US" sz="1000" dirty="0">
                <a:hlinkClick r:id="rId6"/>
              </a:rPr>
              <a:t>https://www.braincert.com/course/16401-Google-Cloud-Certified-Professional-Cloud-Architect-Practice-Exams?token=151c71a52a#</a:t>
            </a:r>
            <a:r>
              <a:rPr lang="en-US" sz="1000" dirty="0"/>
              <a:t> </a:t>
            </a:r>
          </a:p>
        </p:txBody>
      </p:sp>
    </p:spTree>
    <p:extLst>
      <p:ext uri="{BB962C8B-B14F-4D97-AF65-F5344CB8AC3E}">
        <p14:creationId xmlns:p14="http://schemas.microsoft.com/office/powerpoint/2010/main" val="2052001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71DB24-912E-F440-8A27-0DA6A34F99FD}"/>
              </a:ext>
            </a:extLst>
          </p:cNvPr>
          <p:cNvSpPr txBox="1"/>
          <p:nvPr/>
        </p:nvSpPr>
        <p:spPr>
          <a:xfrm>
            <a:off x="74428" y="0"/>
            <a:ext cx="11451265" cy="369332"/>
          </a:xfrm>
          <a:prstGeom prst="rect">
            <a:avLst/>
          </a:prstGeom>
          <a:noFill/>
        </p:spPr>
        <p:txBody>
          <a:bodyPr wrap="square" rtlCol="0">
            <a:spAutoFit/>
          </a:bodyPr>
          <a:lstStyle/>
          <a:p>
            <a:r>
              <a:rPr lang="en-US" dirty="0"/>
              <a:t>Firewall rules :</a:t>
            </a:r>
          </a:p>
        </p:txBody>
      </p:sp>
      <p:pic>
        <p:nvPicPr>
          <p:cNvPr id="4" name="Picture 3">
            <a:extLst>
              <a:ext uri="{FF2B5EF4-FFF2-40B4-BE49-F238E27FC236}">
                <a16:creationId xmlns:a16="http://schemas.microsoft.com/office/drawing/2014/main" id="{6ADEE35E-87C3-4949-B580-1A3E01F7E30D}"/>
              </a:ext>
            </a:extLst>
          </p:cNvPr>
          <p:cNvPicPr>
            <a:picLocks noChangeAspect="1"/>
          </p:cNvPicPr>
          <p:nvPr/>
        </p:nvPicPr>
        <p:blipFill>
          <a:blip r:embed="rId2"/>
          <a:stretch>
            <a:fillRect/>
          </a:stretch>
        </p:blipFill>
        <p:spPr>
          <a:xfrm>
            <a:off x="74428" y="369331"/>
            <a:ext cx="12043144" cy="813079"/>
          </a:xfrm>
          <a:prstGeom prst="rect">
            <a:avLst/>
          </a:prstGeom>
        </p:spPr>
      </p:pic>
      <p:sp>
        <p:nvSpPr>
          <p:cNvPr id="3" name="Rectangle 2">
            <a:extLst>
              <a:ext uri="{FF2B5EF4-FFF2-40B4-BE49-F238E27FC236}">
                <a16:creationId xmlns:a16="http://schemas.microsoft.com/office/drawing/2014/main" id="{2ADE2AB7-14CA-0F49-ADAB-7D74670DF116}"/>
              </a:ext>
            </a:extLst>
          </p:cNvPr>
          <p:cNvSpPr/>
          <p:nvPr/>
        </p:nvSpPr>
        <p:spPr>
          <a:xfrm>
            <a:off x="195339" y="3589754"/>
            <a:ext cx="6096000" cy="2308324"/>
          </a:xfrm>
          <a:prstGeom prst="rect">
            <a:avLst/>
          </a:prstGeom>
        </p:spPr>
        <p:txBody>
          <a:bodyPr>
            <a:spAutoFit/>
          </a:bodyPr>
          <a:lstStyle/>
          <a:p>
            <a:r>
              <a:rPr lang="en-US" dirty="0"/>
              <a:t>Gated egress </a:t>
            </a:r>
            <a:r>
              <a:rPr lang="en-US" dirty="0">
                <a:sym typeface="Wingdings" pitchFamily="2" charset="2"/>
              </a:rPr>
              <a:t> </a:t>
            </a:r>
            <a:r>
              <a:rPr lang="en-US" dirty="0">
                <a:hlinkClick r:id="rId3"/>
              </a:rPr>
              <a:t>https://cloud.google.com/architecture/hybrid-and-multi-cloud-network-topologies#gated-egress</a:t>
            </a:r>
            <a:br>
              <a:rPr lang="en-US" dirty="0"/>
            </a:br>
            <a:br>
              <a:rPr lang="en-US" dirty="0"/>
            </a:br>
            <a:r>
              <a:rPr lang="en-US" dirty="0"/>
              <a:t>VPC service control </a:t>
            </a:r>
            <a:r>
              <a:rPr lang="en-US" dirty="0">
                <a:sym typeface="Wingdings" pitchFamily="2" charset="2"/>
              </a:rPr>
              <a:t> </a:t>
            </a:r>
            <a:r>
              <a:rPr lang="en-US" dirty="0">
                <a:sym typeface="Wingdings" pitchFamily="2" charset="2"/>
                <a:hlinkClick r:id="rId4"/>
              </a:rPr>
              <a:t>https://cloud.google.com/vpc-service-controls#all-features</a:t>
            </a:r>
            <a:endParaRPr lang="en-US" dirty="0"/>
          </a:p>
          <a:p>
            <a:endParaRPr lang="en-US" dirty="0"/>
          </a:p>
          <a:p>
            <a:r>
              <a:rPr lang="en-US" dirty="0"/>
              <a:t>Apigee for private cloud - </a:t>
            </a:r>
            <a:r>
              <a:rPr lang="en-US" dirty="0">
                <a:hlinkClick r:id="rId5"/>
              </a:rPr>
              <a:t>https://docs.apigee.com/private-cloud/versions</a:t>
            </a:r>
            <a:r>
              <a:rPr lang="en-US" dirty="0"/>
              <a:t> </a:t>
            </a:r>
          </a:p>
        </p:txBody>
      </p:sp>
      <p:pic>
        <p:nvPicPr>
          <p:cNvPr id="6" name="Picture 5" descr="Graphical user interface, text, application&#10;&#10;Description automatically generated">
            <a:extLst>
              <a:ext uri="{FF2B5EF4-FFF2-40B4-BE49-F238E27FC236}">
                <a16:creationId xmlns:a16="http://schemas.microsoft.com/office/drawing/2014/main" id="{B2666F5D-2B50-C64E-85E6-06A651977A8E}"/>
              </a:ext>
            </a:extLst>
          </p:cNvPr>
          <p:cNvPicPr>
            <a:picLocks noChangeAspect="1"/>
          </p:cNvPicPr>
          <p:nvPr/>
        </p:nvPicPr>
        <p:blipFill>
          <a:blip r:embed="rId6"/>
          <a:stretch>
            <a:fillRect/>
          </a:stretch>
        </p:blipFill>
        <p:spPr>
          <a:xfrm>
            <a:off x="237506" y="1182410"/>
            <a:ext cx="6053833" cy="1762671"/>
          </a:xfrm>
          <a:prstGeom prst="rect">
            <a:avLst/>
          </a:prstGeom>
        </p:spPr>
      </p:pic>
    </p:spTree>
    <p:extLst>
      <p:ext uri="{BB962C8B-B14F-4D97-AF65-F5344CB8AC3E}">
        <p14:creationId xmlns:p14="http://schemas.microsoft.com/office/powerpoint/2010/main" val="3513212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8C0F13-94B8-A34E-8B41-8EAC6DB619F3}"/>
              </a:ext>
            </a:extLst>
          </p:cNvPr>
          <p:cNvSpPr txBox="1"/>
          <p:nvPr/>
        </p:nvSpPr>
        <p:spPr>
          <a:xfrm>
            <a:off x="100013" y="0"/>
            <a:ext cx="8103822" cy="369332"/>
          </a:xfrm>
          <a:prstGeom prst="rect">
            <a:avLst/>
          </a:prstGeom>
          <a:noFill/>
        </p:spPr>
        <p:txBody>
          <a:bodyPr wrap="none" rtlCol="0">
            <a:spAutoFit/>
          </a:bodyPr>
          <a:lstStyle/>
          <a:p>
            <a:pPr fontAlgn="ctr"/>
            <a:r>
              <a:rPr lang="en-IN" b="1" dirty="0"/>
              <a:t>Amazon S3 transfers- </a:t>
            </a:r>
            <a:r>
              <a:rPr lang="en-IN" b="1" dirty="0">
                <a:hlinkClick r:id="rId2"/>
              </a:rPr>
              <a:t>https://cloud.google.com/bigquery-transfer/docs/s3-transfer</a:t>
            </a:r>
            <a:r>
              <a:rPr lang="en-IN" b="1" dirty="0"/>
              <a:t> </a:t>
            </a:r>
          </a:p>
        </p:txBody>
      </p:sp>
      <p:sp>
        <p:nvSpPr>
          <p:cNvPr id="3" name="Rectangle 2">
            <a:extLst>
              <a:ext uri="{FF2B5EF4-FFF2-40B4-BE49-F238E27FC236}">
                <a16:creationId xmlns:a16="http://schemas.microsoft.com/office/drawing/2014/main" id="{5D88213A-D510-5944-A978-4D6102B0EC54}"/>
              </a:ext>
            </a:extLst>
          </p:cNvPr>
          <p:cNvSpPr/>
          <p:nvPr/>
        </p:nvSpPr>
        <p:spPr>
          <a:xfrm>
            <a:off x="328613" y="889844"/>
            <a:ext cx="11444287" cy="1754326"/>
          </a:xfrm>
          <a:prstGeom prst="rect">
            <a:avLst/>
          </a:prstGeom>
        </p:spPr>
        <p:txBody>
          <a:bodyPr wrap="square">
            <a:spAutoFit/>
          </a:bodyPr>
          <a:lstStyle/>
          <a:p>
            <a:r>
              <a:rPr lang="en-IN" sz="1200" b="1" i="0" dirty="0">
                <a:solidFill>
                  <a:srgbClr val="202124"/>
                </a:solidFill>
                <a:effectLst/>
              </a:rPr>
              <a:t>Required permissions</a:t>
            </a:r>
          </a:p>
          <a:p>
            <a:r>
              <a:rPr lang="en-IN" sz="1200" b="0" i="0" dirty="0">
                <a:solidFill>
                  <a:srgbClr val="202124"/>
                </a:solidFill>
                <a:effectLst/>
                <a:latin typeface="Roboto" panose="02000000000000000000" pitchFamily="2" charset="0"/>
              </a:rPr>
              <a:t>Before creating an Amazon S3 transfer:</a:t>
            </a:r>
          </a:p>
          <a:p>
            <a:pPr>
              <a:buFont typeface="Arial" panose="020B0604020202020204" pitchFamily="34" charset="0"/>
              <a:buChar char="•"/>
            </a:pPr>
            <a:r>
              <a:rPr lang="en-IN" sz="1200" b="0" i="0" dirty="0">
                <a:solidFill>
                  <a:srgbClr val="202124"/>
                </a:solidFill>
                <a:effectLst/>
                <a:latin typeface="Roboto" panose="02000000000000000000" pitchFamily="2" charset="0"/>
              </a:rPr>
              <a:t>Ensure that the person creating the transfer has the following required permissions in </a:t>
            </a:r>
            <a:r>
              <a:rPr lang="en-IN" sz="1200" b="0" i="0" dirty="0" err="1">
                <a:solidFill>
                  <a:srgbClr val="202124"/>
                </a:solidFill>
                <a:effectLst/>
                <a:latin typeface="Roboto" panose="02000000000000000000" pitchFamily="2" charset="0"/>
              </a:rPr>
              <a:t>BigQuery</a:t>
            </a:r>
            <a:r>
              <a:rPr lang="en-IN" sz="1200" b="0" i="0" dirty="0">
                <a:solidFill>
                  <a:srgbClr val="202124"/>
                </a:solidFill>
                <a:effectLst/>
                <a:latin typeface="Roboto" panose="02000000000000000000" pitchFamily="2" charset="0"/>
              </a:rPr>
              <a:t>:</a:t>
            </a:r>
          </a:p>
          <a:p>
            <a:pPr marL="742950" lvl="1" indent="-285750">
              <a:buFont typeface="Arial" panose="020B0604020202020204" pitchFamily="34" charset="0"/>
              <a:buChar char="•"/>
            </a:pPr>
            <a:r>
              <a:rPr lang="en-IN" sz="1200" b="0" i="0" dirty="0" err="1">
                <a:solidFill>
                  <a:srgbClr val="202124"/>
                </a:solidFill>
                <a:effectLst/>
                <a:highlight>
                  <a:srgbClr val="FFFF00"/>
                </a:highlight>
                <a:latin typeface="Roboto" panose="02000000000000000000" pitchFamily="2" charset="0"/>
              </a:rPr>
              <a:t>bigquery.transfers.update</a:t>
            </a:r>
            <a:r>
              <a:rPr lang="en-IN" sz="1200" b="0" i="0" dirty="0">
                <a:solidFill>
                  <a:srgbClr val="202124"/>
                </a:solidFill>
                <a:effectLst/>
                <a:highlight>
                  <a:srgbClr val="FFFF00"/>
                </a:highlight>
                <a:latin typeface="Roboto" panose="02000000000000000000" pitchFamily="2" charset="0"/>
              </a:rPr>
              <a:t> </a:t>
            </a:r>
            <a:r>
              <a:rPr lang="en-IN" sz="1200" b="0" i="0" dirty="0">
                <a:solidFill>
                  <a:srgbClr val="202124"/>
                </a:solidFill>
                <a:effectLst/>
                <a:latin typeface="Roboto" panose="02000000000000000000" pitchFamily="2" charset="0"/>
              </a:rPr>
              <a:t>permissions to create the transfer</a:t>
            </a:r>
          </a:p>
          <a:p>
            <a:pPr marL="742950" lvl="1" indent="-285750">
              <a:buFont typeface="Arial" panose="020B0604020202020204" pitchFamily="34" charset="0"/>
              <a:buChar char="•"/>
            </a:pPr>
            <a:r>
              <a:rPr lang="en-IN" sz="1200" b="0" i="0" dirty="0">
                <a:solidFill>
                  <a:srgbClr val="202124"/>
                </a:solidFill>
                <a:effectLst/>
                <a:latin typeface="Roboto" panose="02000000000000000000" pitchFamily="2" charset="0"/>
              </a:rPr>
              <a:t>Both </a:t>
            </a:r>
            <a:r>
              <a:rPr lang="en-IN" sz="1200" b="0" i="0" dirty="0" err="1">
                <a:solidFill>
                  <a:srgbClr val="202124"/>
                </a:solidFill>
                <a:effectLst/>
                <a:highlight>
                  <a:srgbClr val="FFFF00"/>
                </a:highlight>
                <a:latin typeface="Roboto" panose="02000000000000000000" pitchFamily="2" charset="0"/>
              </a:rPr>
              <a:t>bigquery.datasets.get</a:t>
            </a:r>
            <a:r>
              <a:rPr lang="en-IN" sz="1200" b="0" i="0" dirty="0">
                <a:solidFill>
                  <a:srgbClr val="202124"/>
                </a:solidFill>
                <a:effectLst/>
                <a:highlight>
                  <a:srgbClr val="FFFF00"/>
                </a:highlight>
                <a:latin typeface="Roboto" panose="02000000000000000000" pitchFamily="2" charset="0"/>
              </a:rPr>
              <a:t> </a:t>
            </a:r>
            <a:r>
              <a:rPr lang="en-IN" sz="1200" b="0" i="0" dirty="0">
                <a:solidFill>
                  <a:srgbClr val="202124"/>
                </a:solidFill>
                <a:effectLst/>
                <a:latin typeface="Roboto" panose="02000000000000000000" pitchFamily="2" charset="0"/>
              </a:rPr>
              <a:t>and </a:t>
            </a:r>
            <a:r>
              <a:rPr lang="en-IN" sz="1200" b="0" i="0" dirty="0" err="1">
                <a:solidFill>
                  <a:srgbClr val="202124"/>
                </a:solidFill>
                <a:effectLst/>
                <a:highlight>
                  <a:srgbClr val="FFFF00"/>
                </a:highlight>
                <a:latin typeface="Roboto" panose="02000000000000000000" pitchFamily="2" charset="0"/>
              </a:rPr>
              <a:t>bigquery.datasets.update</a:t>
            </a:r>
            <a:r>
              <a:rPr lang="en-IN" sz="1200" b="0" i="0" dirty="0">
                <a:solidFill>
                  <a:srgbClr val="202124"/>
                </a:solidFill>
                <a:effectLst/>
                <a:highlight>
                  <a:srgbClr val="FFFF00"/>
                </a:highlight>
                <a:latin typeface="Roboto" panose="02000000000000000000" pitchFamily="2" charset="0"/>
              </a:rPr>
              <a:t> </a:t>
            </a:r>
            <a:r>
              <a:rPr lang="en-IN" sz="1200" b="0" i="0" dirty="0">
                <a:solidFill>
                  <a:srgbClr val="202124"/>
                </a:solidFill>
                <a:effectLst/>
                <a:latin typeface="Roboto" panose="02000000000000000000" pitchFamily="2" charset="0"/>
              </a:rPr>
              <a:t>permissions on the target dataset</a:t>
            </a:r>
          </a:p>
          <a:p>
            <a:pPr>
              <a:buFont typeface="Arial" panose="020B0604020202020204" pitchFamily="34" charset="0"/>
              <a:buChar char="•"/>
            </a:pPr>
            <a:r>
              <a:rPr lang="en-IN" sz="1200" b="0" i="0" dirty="0">
                <a:solidFill>
                  <a:srgbClr val="202124"/>
                </a:solidFill>
                <a:effectLst/>
                <a:latin typeface="Roboto" panose="02000000000000000000" pitchFamily="2" charset="0"/>
              </a:rPr>
              <a:t>The </a:t>
            </a:r>
            <a:r>
              <a:rPr lang="en-IN" sz="1200" b="0" i="0" dirty="0" err="1">
                <a:solidFill>
                  <a:srgbClr val="202124"/>
                </a:solidFill>
                <a:effectLst/>
                <a:highlight>
                  <a:srgbClr val="FFFF00"/>
                </a:highlight>
                <a:latin typeface="Roboto" panose="02000000000000000000" pitchFamily="2" charset="0"/>
              </a:rPr>
              <a:t>bigquery.admin</a:t>
            </a:r>
            <a:r>
              <a:rPr lang="en-IN" sz="1200" b="0" i="0" dirty="0">
                <a:solidFill>
                  <a:srgbClr val="202124"/>
                </a:solidFill>
                <a:effectLst/>
                <a:highlight>
                  <a:srgbClr val="FFFF00"/>
                </a:highlight>
                <a:latin typeface="Roboto" panose="02000000000000000000" pitchFamily="2" charset="0"/>
              </a:rPr>
              <a:t> </a:t>
            </a:r>
            <a:r>
              <a:rPr lang="en-IN" sz="1200" b="0" i="0" dirty="0">
                <a:solidFill>
                  <a:srgbClr val="202124"/>
                </a:solidFill>
                <a:effectLst/>
                <a:latin typeface="Roboto" panose="02000000000000000000" pitchFamily="2" charset="0"/>
              </a:rPr>
              <a:t>predefined IAM role includes </a:t>
            </a:r>
            <a:r>
              <a:rPr lang="en-IN" sz="1200" b="0" i="0" dirty="0" err="1">
                <a:solidFill>
                  <a:srgbClr val="202124"/>
                </a:solidFill>
                <a:effectLst/>
                <a:highlight>
                  <a:srgbClr val="FFFF00"/>
                </a:highlight>
                <a:latin typeface="Roboto" panose="02000000000000000000" pitchFamily="2" charset="0"/>
              </a:rPr>
              <a:t>bigquery.transfers.update</a:t>
            </a:r>
            <a:r>
              <a:rPr lang="en-IN" sz="1200" b="0" i="0" dirty="0">
                <a:solidFill>
                  <a:srgbClr val="202124"/>
                </a:solidFill>
                <a:effectLst/>
                <a:latin typeface="Roboto" panose="02000000000000000000" pitchFamily="2" charset="0"/>
              </a:rPr>
              <a:t>, </a:t>
            </a:r>
            <a:r>
              <a:rPr lang="en-IN" sz="1200" b="0" i="0" dirty="0" err="1">
                <a:solidFill>
                  <a:srgbClr val="202124"/>
                </a:solidFill>
                <a:effectLst/>
                <a:highlight>
                  <a:srgbClr val="FFFF00"/>
                </a:highlight>
                <a:latin typeface="Roboto" panose="02000000000000000000" pitchFamily="2" charset="0"/>
              </a:rPr>
              <a:t>bigquery.datasets.update</a:t>
            </a:r>
            <a:r>
              <a:rPr lang="en-IN" sz="1200" b="0" i="0" dirty="0">
                <a:solidFill>
                  <a:srgbClr val="202124"/>
                </a:solidFill>
                <a:effectLst/>
                <a:highlight>
                  <a:srgbClr val="FFFF00"/>
                </a:highlight>
                <a:latin typeface="Roboto" panose="02000000000000000000" pitchFamily="2" charset="0"/>
              </a:rPr>
              <a:t> </a:t>
            </a:r>
            <a:r>
              <a:rPr lang="en-IN" sz="1200" b="0" i="0" dirty="0">
                <a:solidFill>
                  <a:srgbClr val="202124"/>
                </a:solidFill>
                <a:effectLst/>
                <a:latin typeface="Roboto" panose="02000000000000000000" pitchFamily="2" charset="0"/>
              </a:rPr>
              <a:t>and </a:t>
            </a:r>
            <a:r>
              <a:rPr lang="en-IN" sz="1200" b="0" i="0" dirty="0" err="1">
                <a:solidFill>
                  <a:srgbClr val="202124"/>
                </a:solidFill>
                <a:effectLst/>
                <a:highlight>
                  <a:srgbClr val="FFFF00"/>
                </a:highlight>
                <a:latin typeface="Roboto" panose="02000000000000000000" pitchFamily="2" charset="0"/>
              </a:rPr>
              <a:t>bigquery.datasets.get</a:t>
            </a:r>
            <a:r>
              <a:rPr lang="en-IN" sz="1200" b="0" i="0" dirty="0">
                <a:solidFill>
                  <a:srgbClr val="202124"/>
                </a:solidFill>
                <a:effectLst/>
                <a:highlight>
                  <a:srgbClr val="FFFF00"/>
                </a:highlight>
                <a:latin typeface="Roboto" panose="02000000000000000000" pitchFamily="2" charset="0"/>
              </a:rPr>
              <a:t> </a:t>
            </a:r>
            <a:r>
              <a:rPr lang="en-IN" sz="1200" b="0" i="0" dirty="0">
                <a:solidFill>
                  <a:srgbClr val="202124"/>
                </a:solidFill>
                <a:effectLst/>
                <a:latin typeface="Roboto" panose="02000000000000000000" pitchFamily="2" charset="0"/>
              </a:rPr>
              <a:t>permissions. For more information on IAM roles in </a:t>
            </a:r>
            <a:r>
              <a:rPr lang="en-IN" sz="1200" b="0" i="0" dirty="0" err="1">
                <a:solidFill>
                  <a:srgbClr val="202124"/>
                </a:solidFill>
                <a:effectLst/>
                <a:latin typeface="Roboto" panose="02000000000000000000" pitchFamily="2" charset="0"/>
              </a:rPr>
              <a:t>BigQuery</a:t>
            </a:r>
            <a:r>
              <a:rPr lang="en-IN" sz="1200" b="0" i="0" dirty="0">
                <a:solidFill>
                  <a:srgbClr val="202124"/>
                </a:solidFill>
                <a:effectLst/>
                <a:latin typeface="Roboto" panose="02000000000000000000" pitchFamily="2" charset="0"/>
              </a:rPr>
              <a:t> Data Transfer Service, see </a:t>
            </a:r>
            <a:r>
              <a:rPr lang="en-IN" sz="1200" b="0" i="0" dirty="0">
                <a:solidFill>
                  <a:srgbClr val="202124"/>
                </a:solidFill>
                <a:effectLst/>
                <a:latin typeface="Roboto" panose="02000000000000000000" pitchFamily="2" charset="0"/>
                <a:hlinkClick r:id="rId3"/>
              </a:rPr>
              <a:t>Access control reference</a:t>
            </a:r>
            <a:r>
              <a:rPr lang="en-IN" sz="1200" b="0" i="0" dirty="0">
                <a:solidFill>
                  <a:srgbClr val="202124"/>
                </a:solidFill>
                <a:effectLst/>
                <a:latin typeface="Roboto" panose="02000000000000000000" pitchFamily="2" charset="0"/>
              </a:rPr>
              <a:t>.</a:t>
            </a:r>
          </a:p>
          <a:p>
            <a:pPr>
              <a:buFont typeface="Arial" panose="020B0604020202020204" pitchFamily="34" charset="0"/>
              <a:buChar char="•"/>
            </a:pPr>
            <a:r>
              <a:rPr lang="en-IN" sz="1200" b="0" i="0" dirty="0">
                <a:solidFill>
                  <a:srgbClr val="202124"/>
                </a:solidFill>
                <a:effectLst/>
                <a:latin typeface="Roboto" panose="02000000000000000000" pitchFamily="2" charset="0"/>
              </a:rPr>
              <a:t>Consult the documentation for Amazon S3 to ensure you have configured any permissions necessary to enable the transfer. At a minimum, the Amazon S3 source data must have the AWS managed policy </a:t>
            </a:r>
            <a:r>
              <a:rPr lang="en-IN" sz="1200" b="0" i="0" dirty="0">
                <a:solidFill>
                  <a:srgbClr val="202124"/>
                </a:solidFill>
                <a:effectLst/>
                <a:latin typeface="Roboto" panose="02000000000000000000" pitchFamily="2" charset="0"/>
                <a:hlinkClick r:id="rId4"/>
              </a:rPr>
              <a:t>AmazonS3ReadOnlyAccess</a:t>
            </a:r>
            <a:r>
              <a:rPr lang="en-IN" sz="1200" b="0" i="0" dirty="0">
                <a:solidFill>
                  <a:srgbClr val="202124"/>
                </a:solidFill>
                <a:effectLst/>
                <a:latin typeface="Roboto" panose="02000000000000000000" pitchFamily="2" charset="0"/>
              </a:rPr>
              <a:t> applied to it.</a:t>
            </a:r>
          </a:p>
        </p:txBody>
      </p:sp>
      <p:sp>
        <p:nvSpPr>
          <p:cNvPr id="4" name="Rectangle 3">
            <a:extLst>
              <a:ext uri="{FF2B5EF4-FFF2-40B4-BE49-F238E27FC236}">
                <a16:creationId xmlns:a16="http://schemas.microsoft.com/office/drawing/2014/main" id="{D7176F0D-7B6B-8348-B137-C9E59F4E0CEA}"/>
              </a:ext>
            </a:extLst>
          </p:cNvPr>
          <p:cNvSpPr/>
          <p:nvPr/>
        </p:nvSpPr>
        <p:spPr>
          <a:xfrm>
            <a:off x="283369" y="4036460"/>
            <a:ext cx="11534774" cy="1938992"/>
          </a:xfrm>
          <a:prstGeom prst="rect">
            <a:avLst/>
          </a:prstGeom>
        </p:spPr>
        <p:txBody>
          <a:bodyPr wrap="square">
            <a:spAutoFit/>
          </a:bodyPr>
          <a:lstStyle/>
          <a:p>
            <a:r>
              <a:rPr lang="en-IN" sz="1200" b="1" i="0" dirty="0">
                <a:solidFill>
                  <a:srgbClr val="202124"/>
                </a:solidFill>
                <a:effectLst/>
              </a:rPr>
              <a:t>Limitations</a:t>
            </a:r>
          </a:p>
          <a:p>
            <a:r>
              <a:rPr lang="en-IN" sz="1200" b="0" i="0" dirty="0">
                <a:solidFill>
                  <a:srgbClr val="202124"/>
                </a:solidFill>
                <a:effectLst/>
                <a:latin typeface="Roboto" panose="02000000000000000000" pitchFamily="2" charset="0"/>
              </a:rPr>
              <a:t>Amazon S3 transfers are subject to the following limitations:</a:t>
            </a:r>
          </a:p>
          <a:p>
            <a:pPr>
              <a:buFont typeface="Arial" panose="020B0604020202020204" pitchFamily="34" charset="0"/>
              <a:buChar char="•"/>
            </a:pPr>
            <a:r>
              <a:rPr lang="en-IN" sz="1200" b="0" i="0" dirty="0">
                <a:solidFill>
                  <a:srgbClr val="202124"/>
                </a:solidFill>
                <a:effectLst/>
                <a:latin typeface="Roboto" panose="02000000000000000000" pitchFamily="2" charset="0"/>
              </a:rPr>
              <a:t>Currently, the bucket portion of the Amazon S3 URI cannot be parameterized.</a:t>
            </a:r>
          </a:p>
          <a:p>
            <a:pPr>
              <a:buFont typeface="Arial" panose="020B0604020202020204" pitchFamily="34" charset="0"/>
              <a:buChar char="•"/>
            </a:pPr>
            <a:r>
              <a:rPr lang="en-IN" sz="1200" b="0" i="0" dirty="0">
                <a:solidFill>
                  <a:srgbClr val="202124"/>
                </a:solidFill>
                <a:effectLst/>
                <a:latin typeface="Roboto" panose="02000000000000000000" pitchFamily="2" charset="0"/>
              </a:rPr>
              <a:t>Transfers from Amazon S3 are always triggered with the WRITE_APPEND preference which appends data to the destination table. See </a:t>
            </a:r>
            <a:r>
              <a:rPr lang="en-IN" sz="1200" b="0" i="0" dirty="0" err="1">
                <a:solidFill>
                  <a:srgbClr val="202124"/>
                </a:solidFill>
                <a:effectLst/>
                <a:latin typeface="Roboto" panose="02000000000000000000" pitchFamily="2" charset="0"/>
              </a:rPr>
              <a:t>configuration.load.writeDisposition</a:t>
            </a:r>
            <a:r>
              <a:rPr lang="en-IN" sz="1200" b="0" i="0" dirty="0">
                <a:solidFill>
                  <a:srgbClr val="202124"/>
                </a:solidFill>
                <a:effectLst/>
                <a:latin typeface="Roboto" panose="02000000000000000000" pitchFamily="2" charset="0"/>
              </a:rPr>
              <a:t> in the load job configuration for additional details.</a:t>
            </a:r>
          </a:p>
          <a:p>
            <a:pPr>
              <a:buFont typeface="Arial" panose="020B0604020202020204" pitchFamily="34" charset="0"/>
              <a:buChar char="•"/>
            </a:pPr>
            <a:r>
              <a:rPr lang="en-IN" sz="1200" b="0" i="0" dirty="0">
                <a:solidFill>
                  <a:srgbClr val="202124"/>
                </a:solidFill>
                <a:effectLst/>
                <a:latin typeface="Roboto" panose="02000000000000000000" pitchFamily="2" charset="0"/>
              </a:rPr>
              <a:t>Depending on the format of your Amazon S3 source data, there may be additional limitations. For more information, see:</a:t>
            </a:r>
          </a:p>
          <a:p>
            <a:pPr marL="742950" lvl="1" indent="-285750">
              <a:buFont typeface="Arial" panose="020B0604020202020204" pitchFamily="34" charset="0"/>
              <a:buChar char="•"/>
            </a:pPr>
            <a:r>
              <a:rPr lang="en-IN" sz="1200" b="0" i="0" dirty="0">
                <a:solidFill>
                  <a:srgbClr val="202124"/>
                </a:solidFill>
                <a:effectLst/>
                <a:latin typeface="Roboto" panose="02000000000000000000" pitchFamily="2" charset="0"/>
                <a:hlinkClick r:id="rId5"/>
              </a:rPr>
              <a:t>CSV limitations</a:t>
            </a:r>
            <a:endParaRPr lang="en-IN" sz="1200" b="0" i="0" dirty="0">
              <a:solidFill>
                <a:srgbClr val="202124"/>
              </a:solidFill>
              <a:effectLst/>
              <a:latin typeface="Roboto" panose="02000000000000000000" pitchFamily="2" charset="0"/>
            </a:endParaRPr>
          </a:p>
          <a:p>
            <a:pPr marL="742950" lvl="1" indent="-285750">
              <a:buFont typeface="Arial" panose="020B0604020202020204" pitchFamily="34" charset="0"/>
              <a:buChar char="•"/>
            </a:pPr>
            <a:r>
              <a:rPr lang="en-IN" sz="1200" b="0" i="0" dirty="0">
                <a:solidFill>
                  <a:srgbClr val="202124"/>
                </a:solidFill>
                <a:effectLst/>
                <a:latin typeface="Roboto" panose="02000000000000000000" pitchFamily="2" charset="0"/>
                <a:hlinkClick r:id="rId6"/>
              </a:rPr>
              <a:t>JSON limitations</a:t>
            </a:r>
            <a:endParaRPr lang="en-IN" sz="1200" b="0" i="0" dirty="0">
              <a:solidFill>
                <a:srgbClr val="202124"/>
              </a:solidFill>
              <a:effectLst/>
              <a:latin typeface="Roboto" panose="02000000000000000000" pitchFamily="2" charset="0"/>
            </a:endParaRPr>
          </a:p>
          <a:p>
            <a:pPr marL="742950" lvl="1" indent="-285750">
              <a:buFont typeface="Arial" panose="020B0604020202020204" pitchFamily="34" charset="0"/>
              <a:buChar char="•"/>
            </a:pPr>
            <a:r>
              <a:rPr lang="en-IN" sz="1200" b="0" i="0" dirty="0">
                <a:solidFill>
                  <a:srgbClr val="202124"/>
                </a:solidFill>
                <a:effectLst/>
                <a:latin typeface="Roboto" panose="02000000000000000000" pitchFamily="2" charset="0"/>
                <a:hlinkClick r:id="rId7"/>
              </a:rPr>
              <a:t>Limitations on nested and repeated data</a:t>
            </a:r>
            <a:endParaRPr lang="en-IN" sz="1200" b="0" i="0" dirty="0">
              <a:solidFill>
                <a:srgbClr val="202124"/>
              </a:solidFill>
              <a:effectLst/>
              <a:latin typeface="Roboto" panose="02000000000000000000" pitchFamily="2" charset="0"/>
            </a:endParaRPr>
          </a:p>
          <a:p>
            <a:pPr>
              <a:buFont typeface="Arial" panose="020B0604020202020204" pitchFamily="34" charset="0"/>
              <a:buChar char="•"/>
            </a:pPr>
            <a:r>
              <a:rPr lang="en-IN" sz="1200" b="0" i="0" dirty="0">
                <a:solidFill>
                  <a:srgbClr val="202124"/>
                </a:solidFill>
                <a:effectLst/>
                <a:latin typeface="Roboto" panose="02000000000000000000" pitchFamily="2" charset="0"/>
              </a:rPr>
              <a:t>The minimum interval time between recurring transfers is 24 hours. The default interval for a recurring transfer is 24 hours.</a:t>
            </a:r>
          </a:p>
        </p:txBody>
      </p:sp>
    </p:spTree>
    <p:extLst>
      <p:ext uri="{BB962C8B-B14F-4D97-AF65-F5344CB8AC3E}">
        <p14:creationId xmlns:p14="http://schemas.microsoft.com/office/powerpoint/2010/main" val="1896744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B90494-E054-A74B-8EAF-4ED25CA213AA}"/>
              </a:ext>
            </a:extLst>
          </p:cNvPr>
          <p:cNvSpPr/>
          <p:nvPr/>
        </p:nvSpPr>
        <p:spPr>
          <a:xfrm>
            <a:off x="166577" y="128719"/>
            <a:ext cx="10944446" cy="369332"/>
          </a:xfrm>
          <a:prstGeom prst="rect">
            <a:avLst/>
          </a:prstGeom>
        </p:spPr>
        <p:txBody>
          <a:bodyPr wrap="square">
            <a:spAutoFit/>
          </a:bodyPr>
          <a:lstStyle/>
          <a:p>
            <a:r>
              <a:rPr lang="en-US" dirty="0"/>
              <a:t>CI-CD/ </a:t>
            </a:r>
            <a:r>
              <a:rPr lang="en-US" dirty="0" err="1">
                <a:highlight>
                  <a:srgbClr val="FFFF00"/>
                </a:highlight>
              </a:rPr>
              <a:t>gitOps</a:t>
            </a:r>
            <a:r>
              <a:rPr lang="en-US" dirty="0"/>
              <a:t> ----------</a:t>
            </a:r>
            <a:r>
              <a:rPr lang="en-US" dirty="0">
                <a:sym typeface="Wingdings" pitchFamily="2" charset="2"/>
              </a:rPr>
              <a:t>&gt; </a:t>
            </a:r>
            <a:r>
              <a:rPr lang="en-US" dirty="0"/>
              <a:t>https://</a:t>
            </a:r>
            <a:r>
              <a:rPr lang="en-US" dirty="0" err="1"/>
              <a:t>cloud.google.com</a:t>
            </a:r>
            <a:r>
              <a:rPr lang="en-US" dirty="0"/>
              <a:t>/</a:t>
            </a:r>
            <a:r>
              <a:rPr lang="en-US" dirty="0" err="1"/>
              <a:t>kubernetes</a:t>
            </a:r>
            <a:r>
              <a:rPr lang="en-US" dirty="0"/>
              <a:t>-engine/docs/tutorials/</a:t>
            </a:r>
            <a:r>
              <a:rPr lang="en-US" dirty="0" err="1"/>
              <a:t>gitops</a:t>
            </a:r>
            <a:r>
              <a:rPr lang="en-US" dirty="0"/>
              <a:t>-cloud-build</a:t>
            </a:r>
          </a:p>
        </p:txBody>
      </p:sp>
      <p:sp>
        <p:nvSpPr>
          <p:cNvPr id="5" name="Rectangle 4">
            <a:extLst>
              <a:ext uri="{FF2B5EF4-FFF2-40B4-BE49-F238E27FC236}">
                <a16:creationId xmlns:a16="http://schemas.microsoft.com/office/drawing/2014/main" id="{30F83ABA-5CE1-9941-BD43-991CFD1201CC}"/>
              </a:ext>
            </a:extLst>
          </p:cNvPr>
          <p:cNvSpPr/>
          <p:nvPr/>
        </p:nvSpPr>
        <p:spPr>
          <a:xfrm>
            <a:off x="217468" y="915803"/>
            <a:ext cx="3530134" cy="400110"/>
          </a:xfrm>
          <a:prstGeom prst="rect">
            <a:avLst/>
          </a:prstGeom>
        </p:spPr>
        <p:txBody>
          <a:bodyPr wrap="none">
            <a:spAutoFit/>
          </a:bodyPr>
          <a:lstStyle/>
          <a:p>
            <a:r>
              <a:rPr lang="en-IN" sz="1000" b="0" i="0" dirty="0" err="1">
                <a:solidFill>
                  <a:srgbClr val="202124"/>
                </a:solidFill>
                <a:effectLst/>
                <a:latin typeface="Roboto" panose="02000000000000000000" pitchFamily="2" charset="0"/>
              </a:rPr>
              <a:t>GitOps</a:t>
            </a:r>
            <a:r>
              <a:rPr lang="en-IN" sz="1000" b="0" i="0" dirty="0">
                <a:solidFill>
                  <a:srgbClr val="202124"/>
                </a:solidFill>
                <a:effectLst/>
                <a:latin typeface="Roboto" panose="02000000000000000000" pitchFamily="2" charset="0"/>
              </a:rPr>
              <a:t> </a:t>
            </a:r>
            <a:br>
              <a:rPr lang="en-IN" sz="1000" b="0" i="0" dirty="0">
                <a:solidFill>
                  <a:srgbClr val="202124"/>
                </a:solidFill>
                <a:effectLst/>
                <a:latin typeface="Roboto" panose="02000000000000000000" pitchFamily="2" charset="0"/>
              </a:rPr>
            </a:br>
            <a:r>
              <a:rPr lang="en-IN" sz="1000" b="0" i="0" dirty="0">
                <a:solidFill>
                  <a:srgbClr val="202124"/>
                </a:solidFill>
                <a:effectLst/>
                <a:latin typeface="Roboto" panose="02000000000000000000" pitchFamily="2" charset="0"/>
              </a:rPr>
              <a:t>- A key part of </a:t>
            </a:r>
            <a:r>
              <a:rPr lang="en-IN" sz="1000" b="0" i="0" dirty="0" err="1">
                <a:solidFill>
                  <a:srgbClr val="202124"/>
                </a:solidFill>
                <a:effectLst/>
                <a:latin typeface="Roboto" panose="02000000000000000000" pitchFamily="2" charset="0"/>
              </a:rPr>
              <a:t>GitOps</a:t>
            </a:r>
            <a:r>
              <a:rPr lang="en-IN" sz="1000" b="0" i="0" dirty="0">
                <a:solidFill>
                  <a:srgbClr val="202124"/>
                </a:solidFill>
                <a:effectLst/>
                <a:latin typeface="Roboto" panose="02000000000000000000" pitchFamily="2" charset="0"/>
              </a:rPr>
              <a:t> is the idea of "environments-as-code"</a:t>
            </a:r>
            <a:endParaRPr lang="en-US" sz="1000" dirty="0"/>
          </a:p>
        </p:txBody>
      </p:sp>
      <p:pic>
        <p:nvPicPr>
          <p:cNvPr id="8" name="Picture 7" descr="Diagram&#10;&#10;Description automatically generated">
            <a:extLst>
              <a:ext uri="{FF2B5EF4-FFF2-40B4-BE49-F238E27FC236}">
                <a16:creationId xmlns:a16="http://schemas.microsoft.com/office/drawing/2014/main" id="{E147CCBF-D0CE-9E44-8ADF-A0EC34B4FCA9}"/>
              </a:ext>
            </a:extLst>
          </p:cNvPr>
          <p:cNvPicPr>
            <a:picLocks noChangeAspect="1"/>
          </p:cNvPicPr>
          <p:nvPr/>
        </p:nvPicPr>
        <p:blipFill>
          <a:blip r:embed="rId2"/>
          <a:stretch>
            <a:fillRect/>
          </a:stretch>
        </p:blipFill>
        <p:spPr>
          <a:xfrm>
            <a:off x="1358900" y="2228850"/>
            <a:ext cx="9474200" cy="2400300"/>
          </a:xfrm>
          <a:prstGeom prst="rect">
            <a:avLst/>
          </a:prstGeom>
        </p:spPr>
      </p:pic>
    </p:spTree>
    <p:extLst>
      <p:ext uri="{BB962C8B-B14F-4D97-AF65-F5344CB8AC3E}">
        <p14:creationId xmlns:p14="http://schemas.microsoft.com/office/powerpoint/2010/main" val="3753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A83DBB-840C-3149-8E2E-91C90CF04BE3}"/>
              </a:ext>
            </a:extLst>
          </p:cNvPr>
          <p:cNvSpPr txBox="1"/>
          <p:nvPr/>
        </p:nvSpPr>
        <p:spPr>
          <a:xfrm>
            <a:off x="0" y="0"/>
            <a:ext cx="2421560" cy="369332"/>
          </a:xfrm>
          <a:prstGeom prst="rect">
            <a:avLst/>
          </a:prstGeom>
          <a:noFill/>
        </p:spPr>
        <p:txBody>
          <a:bodyPr wrap="none" rtlCol="0">
            <a:spAutoFit/>
          </a:bodyPr>
          <a:lstStyle/>
          <a:p>
            <a:r>
              <a:rPr lang="en-US" dirty="0"/>
              <a:t>Data transfer questions </a:t>
            </a:r>
          </a:p>
        </p:txBody>
      </p:sp>
      <p:pic>
        <p:nvPicPr>
          <p:cNvPr id="4" name="Picture 3">
            <a:extLst>
              <a:ext uri="{FF2B5EF4-FFF2-40B4-BE49-F238E27FC236}">
                <a16:creationId xmlns:a16="http://schemas.microsoft.com/office/drawing/2014/main" id="{302AAB22-5B7F-E545-B2E4-6DFB73FDB7E5}"/>
              </a:ext>
            </a:extLst>
          </p:cNvPr>
          <p:cNvPicPr>
            <a:picLocks noChangeAspect="1"/>
          </p:cNvPicPr>
          <p:nvPr/>
        </p:nvPicPr>
        <p:blipFill>
          <a:blip r:embed="rId2"/>
          <a:stretch>
            <a:fillRect/>
          </a:stretch>
        </p:blipFill>
        <p:spPr>
          <a:xfrm>
            <a:off x="0" y="371475"/>
            <a:ext cx="11527185" cy="545830"/>
          </a:xfrm>
          <a:prstGeom prst="rect">
            <a:avLst/>
          </a:prstGeom>
        </p:spPr>
      </p:pic>
      <p:sp>
        <p:nvSpPr>
          <p:cNvPr id="6" name="Rectangle 5">
            <a:extLst>
              <a:ext uri="{FF2B5EF4-FFF2-40B4-BE49-F238E27FC236}">
                <a16:creationId xmlns:a16="http://schemas.microsoft.com/office/drawing/2014/main" id="{EA1E7580-4831-4443-80CE-08D0A8E936C6}"/>
              </a:ext>
            </a:extLst>
          </p:cNvPr>
          <p:cNvSpPr/>
          <p:nvPr/>
        </p:nvSpPr>
        <p:spPr>
          <a:xfrm>
            <a:off x="0" y="1075816"/>
            <a:ext cx="5028313" cy="523220"/>
          </a:xfrm>
          <a:prstGeom prst="rect">
            <a:avLst/>
          </a:prstGeom>
        </p:spPr>
        <p:txBody>
          <a:bodyPr wrap="square">
            <a:spAutoFit/>
          </a:bodyPr>
          <a:lstStyle/>
          <a:p>
            <a:r>
              <a:rPr lang="en-US" dirty="0">
                <a:highlight>
                  <a:srgbClr val="FFFF00"/>
                </a:highlight>
              </a:rPr>
              <a:t>Storage transfer service   </a:t>
            </a:r>
            <a:r>
              <a:rPr lang="en-US" dirty="0">
                <a:sym typeface="Wingdings" pitchFamily="2" charset="2"/>
              </a:rPr>
              <a:t> </a:t>
            </a:r>
            <a:r>
              <a:rPr lang="en-US" sz="1000" dirty="0"/>
              <a:t>https://</a:t>
            </a:r>
            <a:r>
              <a:rPr lang="en-US" sz="1000" dirty="0" err="1"/>
              <a:t>cloud.google.com</a:t>
            </a:r>
            <a:r>
              <a:rPr lang="en-US" sz="1000" dirty="0"/>
              <a:t>/storage-transfer/docs/overview</a:t>
            </a:r>
          </a:p>
        </p:txBody>
      </p:sp>
      <p:graphicFrame>
        <p:nvGraphicFramePr>
          <p:cNvPr id="7" name="Table 6">
            <a:extLst>
              <a:ext uri="{FF2B5EF4-FFF2-40B4-BE49-F238E27FC236}">
                <a16:creationId xmlns:a16="http://schemas.microsoft.com/office/drawing/2014/main" id="{505C59C3-D68D-C74F-98D0-07B5786146FA}"/>
              </a:ext>
            </a:extLst>
          </p:cNvPr>
          <p:cNvGraphicFramePr>
            <a:graphicFrameLocks noGrp="1"/>
          </p:cNvGraphicFramePr>
          <p:nvPr>
            <p:extLst>
              <p:ext uri="{D42A27DB-BD31-4B8C-83A1-F6EECF244321}">
                <p14:modId xmlns:p14="http://schemas.microsoft.com/office/powerpoint/2010/main" val="3368613288"/>
              </p:ext>
            </p:extLst>
          </p:nvPr>
        </p:nvGraphicFramePr>
        <p:xfrm>
          <a:off x="105439" y="1681137"/>
          <a:ext cx="5061984" cy="1737360"/>
        </p:xfrm>
        <a:graphic>
          <a:graphicData uri="http://schemas.openxmlformats.org/drawingml/2006/table">
            <a:tbl>
              <a:tblPr/>
              <a:tblGrid>
                <a:gridCol w="1624434">
                  <a:extLst>
                    <a:ext uri="{9D8B030D-6E8A-4147-A177-3AD203B41FA5}">
                      <a16:colId xmlns:a16="http://schemas.microsoft.com/office/drawing/2014/main" val="879979637"/>
                    </a:ext>
                  </a:extLst>
                </a:gridCol>
                <a:gridCol w="3437550">
                  <a:extLst>
                    <a:ext uri="{9D8B030D-6E8A-4147-A177-3AD203B41FA5}">
                      <a16:colId xmlns:a16="http://schemas.microsoft.com/office/drawing/2014/main" val="3513613641"/>
                    </a:ext>
                  </a:extLst>
                </a:gridCol>
              </a:tblGrid>
              <a:tr h="153910">
                <a:tc>
                  <a:txBody>
                    <a:bodyPr/>
                    <a:lstStyle/>
                    <a:p>
                      <a:pPr algn="l" fontAlgn="ctr"/>
                      <a:r>
                        <a:rPr lang="en-IN" sz="1000">
                          <a:effectLst/>
                          <a:highlight>
                            <a:srgbClr val="00FF00"/>
                          </a:highlight>
                        </a:rPr>
                        <a:t>Access Type</a:t>
                      </a:r>
                    </a:p>
                  </a:txBody>
                  <a:tcPr anchor="ctr">
                    <a:lnL>
                      <a:noFill/>
                    </a:lnL>
                    <a:lnR>
                      <a:noFill/>
                    </a:lnR>
                    <a:lnT>
                      <a:noFill/>
                    </a:lnT>
                    <a:lnB>
                      <a:noFill/>
                    </a:lnB>
                    <a:solidFill>
                      <a:srgbClr val="FFFFFF"/>
                    </a:solidFill>
                  </a:tcPr>
                </a:tc>
                <a:tc>
                  <a:txBody>
                    <a:bodyPr/>
                    <a:lstStyle/>
                    <a:p>
                      <a:pPr algn="l" fontAlgn="ctr"/>
                      <a:r>
                        <a:rPr lang="en-IN" sz="1000" dirty="0">
                          <a:effectLst/>
                          <a:highlight>
                            <a:srgbClr val="00FF00"/>
                          </a:highlight>
                        </a:rPr>
                        <a:t>IAM roles</a:t>
                      </a:r>
                    </a:p>
                  </a:txBody>
                  <a:tcPr anchor="ctr">
                    <a:lnL>
                      <a:noFill/>
                    </a:lnL>
                    <a:lnR>
                      <a:noFill/>
                    </a:lnR>
                    <a:lnT>
                      <a:noFill/>
                    </a:lnT>
                    <a:lnB>
                      <a:noFill/>
                    </a:lnB>
                    <a:solidFill>
                      <a:srgbClr val="FFFFFF"/>
                    </a:solidFill>
                  </a:tcPr>
                </a:tc>
                <a:extLst>
                  <a:ext uri="{0D108BD9-81ED-4DB2-BD59-A6C34878D82A}">
                    <a16:rowId xmlns:a16="http://schemas.microsoft.com/office/drawing/2014/main" val="956691775"/>
                  </a:ext>
                </a:extLst>
              </a:tr>
              <a:tr h="0">
                <a:tc>
                  <a:txBody>
                    <a:bodyPr/>
                    <a:lstStyle/>
                    <a:p>
                      <a:pPr algn="l" fontAlgn="t"/>
                      <a:r>
                        <a:rPr lang="en-IN" sz="1000">
                          <a:effectLst/>
                        </a:rPr>
                        <a:t>Full access</a:t>
                      </a:r>
                    </a:p>
                  </a:txBody>
                  <a:tcPr>
                    <a:lnL>
                      <a:noFill/>
                    </a:lnL>
                    <a:lnR>
                      <a:noFill/>
                    </a:lnR>
                    <a:lnT>
                      <a:noFill/>
                    </a:lnT>
                    <a:lnB>
                      <a:noFill/>
                    </a:lnB>
                    <a:solidFill>
                      <a:srgbClr val="FFFFFF"/>
                    </a:solidFill>
                  </a:tcPr>
                </a:tc>
                <a:tc>
                  <a:txBody>
                    <a:bodyPr/>
                    <a:lstStyle/>
                    <a:p>
                      <a:pPr algn="l" fontAlgn="t"/>
                      <a:r>
                        <a:rPr lang="en-IN" sz="1000" b="0">
                          <a:effectLst/>
                        </a:rPr>
                        <a:t>Storage Transfer Admin</a:t>
                      </a:r>
                      <a:endParaRPr lang="en-IN" sz="1000">
                        <a:effectLst/>
                      </a:endParaRPr>
                    </a:p>
                  </a:txBody>
                  <a:tcPr>
                    <a:lnL>
                      <a:noFill/>
                    </a:lnL>
                    <a:lnR>
                      <a:noFill/>
                    </a:lnR>
                    <a:lnT>
                      <a:noFill/>
                    </a:lnT>
                    <a:lnB>
                      <a:noFill/>
                    </a:lnB>
                    <a:solidFill>
                      <a:srgbClr val="FFFFFF"/>
                    </a:solidFill>
                  </a:tcPr>
                </a:tc>
                <a:extLst>
                  <a:ext uri="{0D108BD9-81ED-4DB2-BD59-A6C34878D82A}">
                    <a16:rowId xmlns:a16="http://schemas.microsoft.com/office/drawing/2014/main" val="2042330793"/>
                  </a:ext>
                </a:extLst>
              </a:tr>
              <a:tr h="0">
                <a:tc>
                  <a:txBody>
                    <a:bodyPr/>
                    <a:lstStyle/>
                    <a:p>
                      <a:pPr algn="l" fontAlgn="t"/>
                      <a:r>
                        <a:rPr lang="en-IN" sz="1000">
                          <a:effectLst/>
                        </a:rPr>
                        <a:t>Submitting transfers</a:t>
                      </a:r>
                    </a:p>
                  </a:txBody>
                  <a:tcPr>
                    <a:lnL>
                      <a:noFill/>
                    </a:lnL>
                    <a:lnR>
                      <a:noFill/>
                    </a:lnR>
                    <a:lnT>
                      <a:noFill/>
                    </a:lnT>
                    <a:lnB>
                      <a:noFill/>
                    </a:lnB>
                    <a:solidFill>
                      <a:srgbClr val="FFFFFF"/>
                    </a:solidFill>
                  </a:tcPr>
                </a:tc>
                <a:tc>
                  <a:txBody>
                    <a:bodyPr/>
                    <a:lstStyle/>
                    <a:p>
                      <a:pPr algn="l" fontAlgn="t"/>
                      <a:r>
                        <a:rPr lang="en-IN" sz="1000" b="0">
                          <a:effectLst/>
                        </a:rPr>
                        <a:t>Storage Transfer User</a:t>
                      </a:r>
                      <a:endParaRPr lang="en-IN" sz="1000">
                        <a:effectLst/>
                      </a:endParaRPr>
                    </a:p>
                  </a:txBody>
                  <a:tcPr>
                    <a:lnL>
                      <a:noFill/>
                    </a:lnL>
                    <a:lnR>
                      <a:noFill/>
                    </a:lnR>
                    <a:lnT>
                      <a:noFill/>
                    </a:lnT>
                    <a:lnB>
                      <a:noFill/>
                    </a:lnB>
                    <a:solidFill>
                      <a:srgbClr val="FFFFFF"/>
                    </a:solidFill>
                  </a:tcPr>
                </a:tc>
                <a:extLst>
                  <a:ext uri="{0D108BD9-81ED-4DB2-BD59-A6C34878D82A}">
                    <a16:rowId xmlns:a16="http://schemas.microsoft.com/office/drawing/2014/main" val="980683704"/>
                  </a:ext>
                </a:extLst>
              </a:tr>
              <a:tr h="0">
                <a:tc>
                  <a:txBody>
                    <a:bodyPr/>
                    <a:lstStyle/>
                    <a:p>
                      <a:pPr algn="l" fontAlgn="t"/>
                      <a:r>
                        <a:rPr lang="en-IN" sz="1000" dirty="0">
                          <a:effectLst/>
                        </a:rPr>
                        <a:t>Viewing or listing transfer jobs and operations</a:t>
                      </a:r>
                    </a:p>
                  </a:txBody>
                  <a:tcPr>
                    <a:lnL>
                      <a:noFill/>
                    </a:lnL>
                    <a:lnR>
                      <a:noFill/>
                    </a:lnR>
                    <a:lnT>
                      <a:noFill/>
                    </a:lnT>
                    <a:lnB>
                      <a:noFill/>
                    </a:lnB>
                    <a:solidFill>
                      <a:srgbClr val="FFFFFF"/>
                    </a:solidFill>
                  </a:tcPr>
                </a:tc>
                <a:tc>
                  <a:txBody>
                    <a:bodyPr/>
                    <a:lstStyle/>
                    <a:p>
                      <a:pPr algn="l" fontAlgn="t"/>
                      <a:r>
                        <a:rPr lang="en-IN" sz="1000" b="0" dirty="0">
                          <a:effectLst/>
                        </a:rPr>
                        <a:t>Storage Transfer Viewer</a:t>
                      </a:r>
                      <a:endParaRPr lang="en-IN" sz="1000" dirty="0">
                        <a:effectLst/>
                        <a:latin typeface="Roboto" panose="02000000000000000000" pitchFamily="2" charset="0"/>
                      </a:endParaRPr>
                    </a:p>
                    <a:p>
                      <a:pPr algn="l" fontAlgn="t"/>
                      <a:r>
                        <a:rPr lang="en-IN" sz="1000" b="0" dirty="0">
                          <a:effectLst/>
                          <a:highlight>
                            <a:srgbClr val="FFFF00"/>
                          </a:highlight>
                        </a:rPr>
                        <a:t>Note:</a:t>
                      </a:r>
                      <a:r>
                        <a:rPr lang="en-IN" sz="1000" dirty="0">
                          <a:effectLst/>
                          <a:highlight>
                            <a:srgbClr val="FFFF00"/>
                          </a:highlight>
                        </a:rPr>
                        <a:t> Transfer service for on-premises data doesn't support the </a:t>
                      </a:r>
                      <a:r>
                        <a:rPr lang="en-IN" sz="1000" b="0" dirty="0">
                          <a:effectLst/>
                          <a:highlight>
                            <a:srgbClr val="FFFF00"/>
                          </a:highlight>
                        </a:rPr>
                        <a:t>Storage Transfer Viewer</a:t>
                      </a:r>
                      <a:r>
                        <a:rPr lang="en-IN" sz="1000" dirty="0">
                          <a:effectLst/>
                          <a:highlight>
                            <a:srgbClr val="FFFF00"/>
                          </a:highlight>
                        </a:rPr>
                        <a:t> role.</a:t>
                      </a:r>
                      <a:br>
                        <a:rPr lang="en-IN" sz="1000" dirty="0">
                          <a:effectLst/>
                          <a:highlight>
                            <a:srgbClr val="FFFF00"/>
                          </a:highlight>
                        </a:rPr>
                      </a:br>
                      <a:br>
                        <a:rPr lang="en-IN" sz="1000" dirty="0">
                          <a:effectLst/>
                          <a:highlight>
                            <a:srgbClr val="FFFF00"/>
                          </a:highlight>
                        </a:rPr>
                      </a:br>
                      <a:r>
                        <a:rPr lang="en-IN" sz="1000" dirty="0">
                          <a:effectLst/>
                          <a:highlight>
                            <a:srgbClr val="FFFF00"/>
                          </a:highlight>
                        </a:rPr>
                        <a:t>Note ** </a:t>
                      </a:r>
                      <a:r>
                        <a:rPr lang="en-IN" sz="1000" b="0" i="0" kern="1200" dirty="0">
                          <a:solidFill>
                            <a:schemeClr val="tx1"/>
                          </a:solidFill>
                          <a:effectLst/>
                          <a:highlight>
                            <a:srgbClr val="FFFF00"/>
                          </a:highlight>
                          <a:latin typeface="+mn-lt"/>
                          <a:ea typeface="+mn-ea"/>
                          <a:cs typeface="+mn-cs"/>
                        </a:rPr>
                        <a:t>Storage Transfer Service currently does not provide an SLA</a:t>
                      </a:r>
                      <a:endParaRPr lang="en-IN" sz="1000" dirty="0">
                        <a:effectLst/>
                        <a:highlight>
                          <a:srgbClr val="FFFF00"/>
                        </a:highlight>
                      </a:endParaRPr>
                    </a:p>
                  </a:txBody>
                  <a:tcPr>
                    <a:lnL>
                      <a:noFill/>
                    </a:lnL>
                    <a:lnR>
                      <a:noFill/>
                    </a:lnR>
                    <a:lnT>
                      <a:noFill/>
                    </a:lnT>
                    <a:lnB>
                      <a:noFill/>
                    </a:lnB>
                    <a:solidFill>
                      <a:srgbClr val="FFFFFF"/>
                    </a:solidFill>
                  </a:tcPr>
                </a:tc>
                <a:extLst>
                  <a:ext uri="{0D108BD9-81ED-4DB2-BD59-A6C34878D82A}">
                    <a16:rowId xmlns:a16="http://schemas.microsoft.com/office/drawing/2014/main" val="365933886"/>
                  </a:ext>
                </a:extLst>
              </a:tr>
            </a:tbl>
          </a:graphicData>
        </a:graphic>
      </p:graphicFrame>
      <p:sp>
        <p:nvSpPr>
          <p:cNvPr id="8" name="Rectangle 7">
            <a:extLst>
              <a:ext uri="{FF2B5EF4-FFF2-40B4-BE49-F238E27FC236}">
                <a16:creationId xmlns:a16="http://schemas.microsoft.com/office/drawing/2014/main" id="{9763E07E-1461-9A41-BA93-3D92E6B94844}"/>
              </a:ext>
            </a:extLst>
          </p:cNvPr>
          <p:cNvSpPr/>
          <p:nvPr/>
        </p:nvSpPr>
        <p:spPr>
          <a:xfrm>
            <a:off x="472635" y="3555091"/>
            <a:ext cx="5210840" cy="2862322"/>
          </a:xfrm>
          <a:prstGeom prst="rect">
            <a:avLst/>
          </a:prstGeom>
        </p:spPr>
        <p:txBody>
          <a:bodyPr wrap="square">
            <a:spAutoFit/>
          </a:bodyPr>
          <a:lstStyle/>
          <a:p>
            <a:r>
              <a:rPr lang="en-US" dirty="0">
                <a:highlight>
                  <a:srgbClr val="FFFF00"/>
                </a:highlight>
              </a:rPr>
              <a:t>Transfer appliance </a:t>
            </a:r>
            <a:r>
              <a:rPr lang="en-US" dirty="0">
                <a:sym typeface="Wingdings" pitchFamily="2" charset="2"/>
              </a:rPr>
              <a:t> </a:t>
            </a:r>
            <a:r>
              <a:rPr lang="en-US" dirty="0">
                <a:hlinkClick r:id="rId3"/>
              </a:rPr>
              <a:t>https://cloud.google.com/transfer-appliance/docs/4.0/overview</a:t>
            </a:r>
            <a:br>
              <a:rPr lang="en-US" dirty="0"/>
            </a:br>
            <a:br>
              <a:rPr lang="en-US" dirty="0"/>
            </a:br>
            <a:r>
              <a:rPr lang="en-US" dirty="0"/>
              <a:t>important point of upload table  </a:t>
            </a:r>
            <a:r>
              <a:rPr lang="en-US" dirty="0">
                <a:sym typeface="Wingdings" pitchFamily="2" charset="2"/>
              </a:rPr>
              <a:t>   </a:t>
            </a:r>
            <a:br>
              <a:rPr lang="en-US" dirty="0">
                <a:sym typeface="Wingdings" pitchFamily="2" charset="2"/>
              </a:rPr>
            </a:br>
            <a:br>
              <a:rPr lang="en-US" dirty="0">
                <a:sym typeface="Wingdings" pitchFamily="2" charset="2"/>
              </a:rPr>
            </a:br>
            <a:r>
              <a:rPr lang="en-US" dirty="0">
                <a:sym typeface="Wingdings" pitchFamily="2" charset="2"/>
              </a:rPr>
              <a:t>&gt; 10 TB and &lt; 100 </a:t>
            </a:r>
            <a:r>
              <a:rPr lang="en-US" dirty="0" err="1">
                <a:sym typeface="Wingdings" pitchFamily="2" charset="2"/>
              </a:rPr>
              <a:t>mbps</a:t>
            </a:r>
            <a:r>
              <a:rPr lang="en-US" dirty="0">
                <a:sym typeface="Wingdings" pitchFamily="2" charset="2"/>
              </a:rPr>
              <a:t> -&gt;  </a:t>
            </a:r>
            <a:r>
              <a:rPr lang="en-US" dirty="0">
                <a:highlight>
                  <a:srgbClr val="FFFF00"/>
                </a:highlight>
                <a:sym typeface="Wingdings" pitchFamily="2" charset="2"/>
              </a:rPr>
              <a:t>use appliance </a:t>
            </a:r>
          </a:p>
          <a:p>
            <a:r>
              <a:rPr lang="en-US" dirty="0">
                <a:sym typeface="Wingdings" pitchFamily="2" charset="2"/>
              </a:rPr>
              <a:t>&lt; 10 TB  + 100 </a:t>
            </a:r>
            <a:r>
              <a:rPr lang="en-US" dirty="0" err="1">
                <a:sym typeface="Wingdings" pitchFamily="2" charset="2"/>
              </a:rPr>
              <a:t>mbps</a:t>
            </a:r>
            <a:r>
              <a:rPr lang="en-US" dirty="0">
                <a:sym typeface="Wingdings" pitchFamily="2" charset="2"/>
              </a:rPr>
              <a:t> -&gt;  online transfer </a:t>
            </a:r>
          </a:p>
          <a:p>
            <a:r>
              <a:rPr lang="en-US" dirty="0">
                <a:sym typeface="Wingdings" pitchFamily="2" charset="2"/>
              </a:rPr>
              <a:t>10 TB + &gt; 100 </a:t>
            </a:r>
            <a:r>
              <a:rPr lang="en-US" dirty="0" err="1">
                <a:sym typeface="Wingdings" pitchFamily="2" charset="2"/>
              </a:rPr>
              <a:t>mbps</a:t>
            </a:r>
            <a:r>
              <a:rPr lang="en-US" dirty="0">
                <a:sym typeface="Wingdings" pitchFamily="2" charset="2"/>
              </a:rPr>
              <a:t>  -&gt;  online transfer </a:t>
            </a:r>
          </a:p>
          <a:p>
            <a:endParaRPr lang="en-US" dirty="0"/>
          </a:p>
        </p:txBody>
      </p:sp>
      <p:pic>
        <p:nvPicPr>
          <p:cNvPr id="5122" name="Picture 2" descr="Dataset upload times.">
            <a:extLst>
              <a:ext uri="{FF2B5EF4-FFF2-40B4-BE49-F238E27FC236}">
                <a16:creationId xmlns:a16="http://schemas.microsoft.com/office/drawing/2014/main" id="{C394EB7B-6D57-B045-BC04-C77CF118B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3592" y="2834697"/>
            <a:ext cx="5453758" cy="39457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D9FD27FA-2517-D245-9B2A-F153C3C78540}"/>
              </a:ext>
            </a:extLst>
          </p:cNvPr>
          <p:cNvGraphicFramePr>
            <a:graphicFrameLocks noGrp="1"/>
          </p:cNvGraphicFramePr>
          <p:nvPr>
            <p:extLst>
              <p:ext uri="{D42A27DB-BD31-4B8C-83A1-F6EECF244321}">
                <p14:modId xmlns:p14="http://schemas.microsoft.com/office/powerpoint/2010/main" val="1320073290"/>
              </p:ext>
            </p:extLst>
          </p:nvPr>
        </p:nvGraphicFramePr>
        <p:xfrm>
          <a:off x="5603358" y="1191751"/>
          <a:ext cx="5613992" cy="1798320"/>
        </p:xfrm>
        <a:graphic>
          <a:graphicData uri="http://schemas.openxmlformats.org/drawingml/2006/table">
            <a:tbl>
              <a:tblPr/>
              <a:tblGrid>
                <a:gridCol w="2806996">
                  <a:extLst>
                    <a:ext uri="{9D8B030D-6E8A-4147-A177-3AD203B41FA5}">
                      <a16:colId xmlns:a16="http://schemas.microsoft.com/office/drawing/2014/main" val="3007124854"/>
                    </a:ext>
                  </a:extLst>
                </a:gridCol>
                <a:gridCol w="2806996">
                  <a:extLst>
                    <a:ext uri="{9D8B030D-6E8A-4147-A177-3AD203B41FA5}">
                      <a16:colId xmlns:a16="http://schemas.microsoft.com/office/drawing/2014/main" val="3994998450"/>
                    </a:ext>
                  </a:extLst>
                </a:gridCol>
              </a:tblGrid>
              <a:tr h="153864">
                <a:tc>
                  <a:txBody>
                    <a:bodyPr/>
                    <a:lstStyle/>
                    <a:p>
                      <a:pPr algn="l" fontAlgn="ctr"/>
                      <a:r>
                        <a:rPr lang="en-IN" sz="1200" b="1" dirty="0">
                          <a:effectLst/>
                          <a:highlight>
                            <a:srgbClr val="FFFF00"/>
                          </a:highlight>
                        </a:rPr>
                        <a:t>When to use </a:t>
                      </a:r>
                      <a:r>
                        <a:rPr lang="en-IN" sz="1200" b="1" dirty="0" err="1">
                          <a:effectLst/>
                          <a:highlight>
                            <a:srgbClr val="FFFF00"/>
                          </a:highlight>
                        </a:rPr>
                        <a:t>gsUtill</a:t>
                      </a:r>
                      <a:r>
                        <a:rPr lang="en-IN" sz="1200" b="1" dirty="0">
                          <a:effectLst/>
                          <a:highlight>
                            <a:srgbClr val="FFFF00"/>
                          </a:highlight>
                        </a:rPr>
                        <a:t> </a:t>
                      </a:r>
                    </a:p>
                  </a:txBody>
                  <a:tcPr anchor="ctr">
                    <a:lnL>
                      <a:noFill/>
                    </a:lnL>
                    <a:lnR>
                      <a:noFill/>
                    </a:lnR>
                    <a:lnT>
                      <a:noFill/>
                    </a:lnT>
                    <a:lnB>
                      <a:noFill/>
                    </a:lnB>
                    <a:solidFill>
                      <a:srgbClr val="FFFFFF"/>
                    </a:solidFill>
                  </a:tcPr>
                </a:tc>
                <a:tc>
                  <a:txBody>
                    <a:bodyPr/>
                    <a:lstStyle/>
                    <a:p>
                      <a:pPr algn="l" fontAlgn="ctr"/>
                      <a:endParaRPr lang="en-IN" sz="1000" dirty="0">
                        <a:effectLst/>
                        <a:highlight>
                          <a:srgbClr val="00FF00"/>
                        </a:highlight>
                      </a:endParaRPr>
                    </a:p>
                  </a:txBody>
                  <a:tcPr anchor="ctr">
                    <a:lnL>
                      <a:noFill/>
                    </a:lnL>
                    <a:lnR>
                      <a:noFill/>
                    </a:lnR>
                    <a:lnT>
                      <a:noFill/>
                    </a:lnT>
                    <a:lnB>
                      <a:noFill/>
                    </a:lnB>
                    <a:solidFill>
                      <a:srgbClr val="FFFFFF"/>
                    </a:solidFill>
                  </a:tcPr>
                </a:tc>
                <a:extLst>
                  <a:ext uri="{0D108BD9-81ED-4DB2-BD59-A6C34878D82A}">
                    <a16:rowId xmlns:a16="http://schemas.microsoft.com/office/drawing/2014/main" val="325129812"/>
                  </a:ext>
                </a:extLst>
              </a:tr>
              <a:tr h="153864">
                <a:tc>
                  <a:txBody>
                    <a:bodyPr/>
                    <a:lstStyle/>
                    <a:p>
                      <a:pPr algn="l" fontAlgn="t"/>
                      <a:r>
                        <a:rPr lang="en-IN" sz="1000" dirty="0">
                          <a:effectLst/>
                        </a:rPr>
                        <a:t>Transferring from another cloud storage provider</a:t>
                      </a:r>
                    </a:p>
                  </a:txBody>
                  <a:tcPr>
                    <a:lnL>
                      <a:noFill/>
                    </a:lnL>
                    <a:lnR>
                      <a:noFill/>
                    </a:lnR>
                    <a:lnT>
                      <a:noFill/>
                    </a:lnT>
                    <a:lnB>
                      <a:noFill/>
                    </a:lnB>
                    <a:solidFill>
                      <a:srgbClr val="FFFFFF"/>
                    </a:solidFill>
                  </a:tcPr>
                </a:tc>
                <a:tc>
                  <a:txBody>
                    <a:bodyPr/>
                    <a:lstStyle/>
                    <a:p>
                      <a:pPr algn="l" fontAlgn="t"/>
                      <a:r>
                        <a:rPr lang="en-IN" sz="1000">
                          <a:effectLst/>
                        </a:rPr>
                        <a:t>Use Storage Transfer Service.</a:t>
                      </a:r>
                    </a:p>
                  </a:txBody>
                  <a:tcPr>
                    <a:lnL>
                      <a:noFill/>
                    </a:lnL>
                    <a:lnR>
                      <a:noFill/>
                    </a:lnR>
                    <a:lnT>
                      <a:noFill/>
                    </a:lnT>
                    <a:lnB>
                      <a:noFill/>
                    </a:lnB>
                    <a:solidFill>
                      <a:srgbClr val="FFFFFF"/>
                    </a:solidFill>
                  </a:tcPr>
                </a:tc>
                <a:extLst>
                  <a:ext uri="{0D108BD9-81ED-4DB2-BD59-A6C34878D82A}">
                    <a16:rowId xmlns:a16="http://schemas.microsoft.com/office/drawing/2014/main" val="4090223528"/>
                  </a:ext>
                </a:extLst>
              </a:tr>
              <a:tr h="153864">
                <a:tc>
                  <a:txBody>
                    <a:bodyPr/>
                    <a:lstStyle/>
                    <a:p>
                      <a:pPr algn="l" fontAlgn="t"/>
                      <a:r>
                        <a:rPr lang="en-IN" sz="1000" dirty="0">
                          <a:effectLst/>
                        </a:rPr>
                        <a:t>Transferring </a:t>
                      </a:r>
                      <a:r>
                        <a:rPr lang="en-IN" sz="1000" dirty="0">
                          <a:effectLst/>
                          <a:highlight>
                            <a:srgbClr val="FFFF00"/>
                          </a:highlight>
                        </a:rPr>
                        <a:t>less</a:t>
                      </a:r>
                      <a:r>
                        <a:rPr lang="en-IN" sz="1000" dirty="0">
                          <a:effectLst/>
                        </a:rPr>
                        <a:t> than 1 TB from on-premises</a:t>
                      </a:r>
                    </a:p>
                  </a:txBody>
                  <a:tcPr>
                    <a:lnL>
                      <a:noFill/>
                    </a:lnL>
                    <a:lnR>
                      <a:noFill/>
                    </a:lnR>
                    <a:lnT>
                      <a:noFill/>
                    </a:lnT>
                    <a:lnB>
                      <a:noFill/>
                    </a:lnB>
                    <a:solidFill>
                      <a:srgbClr val="FFFFFF"/>
                    </a:solidFill>
                  </a:tcPr>
                </a:tc>
                <a:tc>
                  <a:txBody>
                    <a:bodyPr/>
                    <a:lstStyle/>
                    <a:p>
                      <a:pPr algn="l" fontAlgn="t"/>
                      <a:r>
                        <a:rPr lang="en-IN" sz="1000">
                          <a:effectLst/>
                        </a:rPr>
                        <a:t>Use </a:t>
                      </a:r>
                      <a:r>
                        <a:rPr lang="en-IN" sz="1000">
                          <a:effectLst/>
                          <a:hlinkClick r:id="rId5"/>
                        </a:rPr>
                        <a:t>gsutil</a:t>
                      </a:r>
                      <a:r>
                        <a:rPr lang="en-IN" sz="1000">
                          <a:effectLst/>
                        </a:rPr>
                        <a:t>.</a:t>
                      </a:r>
                    </a:p>
                  </a:txBody>
                  <a:tcPr>
                    <a:lnL>
                      <a:noFill/>
                    </a:lnL>
                    <a:lnR>
                      <a:noFill/>
                    </a:lnR>
                    <a:lnT>
                      <a:noFill/>
                    </a:lnT>
                    <a:lnB>
                      <a:noFill/>
                    </a:lnB>
                    <a:solidFill>
                      <a:srgbClr val="FFFFFF"/>
                    </a:solidFill>
                  </a:tcPr>
                </a:tc>
                <a:extLst>
                  <a:ext uri="{0D108BD9-81ED-4DB2-BD59-A6C34878D82A}">
                    <a16:rowId xmlns:a16="http://schemas.microsoft.com/office/drawing/2014/main" val="601322668"/>
                  </a:ext>
                </a:extLst>
              </a:tr>
              <a:tr h="153864">
                <a:tc>
                  <a:txBody>
                    <a:bodyPr/>
                    <a:lstStyle/>
                    <a:p>
                      <a:pPr algn="l" fontAlgn="t"/>
                      <a:r>
                        <a:rPr lang="en-IN" sz="1000">
                          <a:effectLst/>
                        </a:rPr>
                        <a:t>Transferring more than 1 TB from on-premises</a:t>
                      </a:r>
                    </a:p>
                  </a:txBody>
                  <a:tcPr>
                    <a:lnL>
                      <a:noFill/>
                    </a:lnL>
                    <a:lnR>
                      <a:noFill/>
                    </a:lnR>
                    <a:lnT>
                      <a:noFill/>
                    </a:lnT>
                    <a:lnB>
                      <a:noFill/>
                    </a:lnB>
                    <a:solidFill>
                      <a:srgbClr val="FFFFFF"/>
                    </a:solidFill>
                  </a:tcPr>
                </a:tc>
                <a:tc>
                  <a:txBody>
                    <a:bodyPr/>
                    <a:lstStyle/>
                    <a:p>
                      <a:pPr algn="l" fontAlgn="t"/>
                      <a:r>
                        <a:rPr lang="en-IN" sz="1000">
                          <a:effectLst/>
                        </a:rPr>
                        <a:t>Use </a:t>
                      </a:r>
                      <a:r>
                        <a:rPr lang="en-IN" sz="1000">
                          <a:effectLst/>
                          <a:hlinkClick r:id="rId6"/>
                        </a:rPr>
                        <a:t>Transfer service for on-premises data</a:t>
                      </a:r>
                      <a:r>
                        <a:rPr lang="en-IN" sz="1000">
                          <a:effectLst/>
                        </a:rPr>
                        <a:t>.</a:t>
                      </a:r>
                    </a:p>
                  </a:txBody>
                  <a:tcPr>
                    <a:lnL>
                      <a:noFill/>
                    </a:lnL>
                    <a:lnR>
                      <a:noFill/>
                    </a:lnR>
                    <a:lnT>
                      <a:noFill/>
                    </a:lnT>
                    <a:lnB>
                      <a:noFill/>
                    </a:lnB>
                    <a:solidFill>
                      <a:srgbClr val="FFFFFF"/>
                    </a:solidFill>
                  </a:tcPr>
                </a:tc>
                <a:extLst>
                  <a:ext uri="{0D108BD9-81ED-4DB2-BD59-A6C34878D82A}">
                    <a16:rowId xmlns:a16="http://schemas.microsoft.com/office/drawing/2014/main" val="745637159"/>
                  </a:ext>
                </a:extLst>
              </a:tr>
              <a:tr h="250029">
                <a:tc>
                  <a:txBody>
                    <a:bodyPr/>
                    <a:lstStyle/>
                    <a:p>
                      <a:pPr algn="l" fontAlgn="t"/>
                      <a:r>
                        <a:rPr lang="en-IN" sz="1000" dirty="0">
                          <a:effectLst/>
                        </a:rPr>
                        <a:t>Transferring </a:t>
                      </a:r>
                      <a:r>
                        <a:rPr lang="en-IN" sz="1000" dirty="0">
                          <a:effectLst/>
                          <a:highlight>
                            <a:srgbClr val="FFFF00"/>
                          </a:highlight>
                        </a:rPr>
                        <a:t>less</a:t>
                      </a:r>
                      <a:r>
                        <a:rPr lang="en-IN" sz="1000" dirty="0">
                          <a:effectLst/>
                        </a:rPr>
                        <a:t> than 1 TB from another Cloud Storage region</a:t>
                      </a:r>
                    </a:p>
                  </a:txBody>
                  <a:tcPr>
                    <a:lnL>
                      <a:noFill/>
                    </a:lnL>
                    <a:lnR>
                      <a:noFill/>
                    </a:lnR>
                    <a:lnT>
                      <a:noFill/>
                    </a:lnT>
                    <a:lnB>
                      <a:noFill/>
                    </a:lnB>
                    <a:solidFill>
                      <a:srgbClr val="FFFFFF"/>
                    </a:solidFill>
                  </a:tcPr>
                </a:tc>
                <a:tc>
                  <a:txBody>
                    <a:bodyPr/>
                    <a:lstStyle/>
                    <a:p>
                      <a:pPr algn="l" fontAlgn="t"/>
                      <a:r>
                        <a:rPr lang="en-IN" sz="1000">
                          <a:effectLst/>
                        </a:rPr>
                        <a:t>Use </a:t>
                      </a:r>
                      <a:r>
                        <a:rPr lang="en-IN" sz="1000">
                          <a:effectLst/>
                          <a:hlinkClick r:id="rId5"/>
                        </a:rPr>
                        <a:t>gsutil</a:t>
                      </a:r>
                      <a:r>
                        <a:rPr lang="en-IN" sz="1000">
                          <a:effectLst/>
                        </a:rPr>
                        <a:t>.</a:t>
                      </a:r>
                    </a:p>
                  </a:txBody>
                  <a:tcPr>
                    <a:lnL>
                      <a:noFill/>
                    </a:lnL>
                    <a:lnR>
                      <a:noFill/>
                    </a:lnR>
                    <a:lnT>
                      <a:noFill/>
                    </a:lnT>
                    <a:lnB>
                      <a:noFill/>
                    </a:lnB>
                    <a:solidFill>
                      <a:srgbClr val="FFFFFF"/>
                    </a:solidFill>
                  </a:tcPr>
                </a:tc>
                <a:extLst>
                  <a:ext uri="{0D108BD9-81ED-4DB2-BD59-A6C34878D82A}">
                    <a16:rowId xmlns:a16="http://schemas.microsoft.com/office/drawing/2014/main" val="2788923567"/>
                  </a:ext>
                </a:extLst>
              </a:tr>
              <a:tr h="250029">
                <a:tc>
                  <a:txBody>
                    <a:bodyPr/>
                    <a:lstStyle/>
                    <a:p>
                      <a:pPr algn="l" fontAlgn="t"/>
                      <a:r>
                        <a:rPr lang="en-IN" sz="1000" dirty="0">
                          <a:effectLst/>
                        </a:rPr>
                        <a:t>Transferring more than 1 TB from another Cloud Storage region</a:t>
                      </a:r>
                    </a:p>
                  </a:txBody>
                  <a:tcPr>
                    <a:lnL>
                      <a:noFill/>
                    </a:lnL>
                    <a:lnR>
                      <a:noFill/>
                    </a:lnR>
                    <a:lnT>
                      <a:noFill/>
                    </a:lnT>
                    <a:lnB>
                      <a:noFill/>
                    </a:lnB>
                    <a:solidFill>
                      <a:srgbClr val="FFFFFF"/>
                    </a:solidFill>
                  </a:tcPr>
                </a:tc>
                <a:tc>
                  <a:txBody>
                    <a:bodyPr/>
                    <a:lstStyle/>
                    <a:p>
                      <a:pPr algn="l" fontAlgn="t"/>
                      <a:r>
                        <a:rPr lang="en-IN" sz="1000" dirty="0">
                          <a:effectLst/>
                        </a:rPr>
                        <a:t>Use Storage Transfer Service.</a:t>
                      </a:r>
                    </a:p>
                  </a:txBody>
                  <a:tcPr>
                    <a:lnL>
                      <a:noFill/>
                    </a:lnL>
                    <a:lnR>
                      <a:noFill/>
                    </a:lnR>
                    <a:lnT>
                      <a:noFill/>
                    </a:lnT>
                    <a:lnB>
                      <a:noFill/>
                    </a:lnB>
                    <a:solidFill>
                      <a:srgbClr val="FFFFFF"/>
                    </a:solidFill>
                  </a:tcPr>
                </a:tc>
                <a:extLst>
                  <a:ext uri="{0D108BD9-81ED-4DB2-BD59-A6C34878D82A}">
                    <a16:rowId xmlns:a16="http://schemas.microsoft.com/office/drawing/2014/main" val="1388040380"/>
                  </a:ext>
                </a:extLst>
              </a:tr>
            </a:tbl>
          </a:graphicData>
        </a:graphic>
      </p:graphicFrame>
    </p:spTree>
    <p:extLst>
      <p:ext uri="{BB962C8B-B14F-4D97-AF65-F5344CB8AC3E}">
        <p14:creationId xmlns:p14="http://schemas.microsoft.com/office/powerpoint/2010/main" val="820786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E4014E-BF62-D445-A43C-2D07BB45A8D3}"/>
              </a:ext>
            </a:extLst>
          </p:cNvPr>
          <p:cNvSpPr txBox="1"/>
          <p:nvPr/>
        </p:nvSpPr>
        <p:spPr>
          <a:xfrm>
            <a:off x="0" y="0"/>
            <a:ext cx="2421560" cy="369332"/>
          </a:xfrm>
          <a:prstGeom prst="rect">
            <a:avLst/>
          </a:prstGeom>
          <a:noFill/>
        </p:spPr>
        <p:txBody>
          <a:bodyPr wrap="none" rtlCol="0">
            <a:spAutoFit/>
          </a:bodyPr>
          <a:lstStyle/>
          <a:p>
            <a:r>
              <a:rPr lang="en-US" dirty="0"/>
              <a:t>Data transfer questions </a:t>
            </a:r>
          </a:p>
        </p:txBody>
      </p:sp>
      <p:pic>
        <p:nvPicPr>
          <p:cNvPr id="5" name="Picture 4">
            <a:extLst>
              <a:ext uri="{FF2B5EF4-FFF2-40B4-BE49-F238E27FC236}">
                <a16:creationId xmlns:a16="http://schemas.microsoft.com/office/drawing/2014/main" id="{00F2EE0F-A1D1-DF4A-B3D1-F1F2B63EB4AF}"/>
              </a:ext>
            </a:extLst>
          </p:cNvPr>
          <p:cNvPicPr>
            <a:picLocks noChangeAspect="1"/>
          </p:cNvPicPr>
          <p:nvPr/>
        </p:nvPicPr>
        <p:blipFill>
          <a:blip r:embed="rId2"/>
          <a:stretch>
            <a:fillRect/>
          </a:stretch>
        </p:blipFill>
        <p:spPr>
          <a:xfrm>
            <a:off x="1322" y="369332"/>
            <a:ext cx="12192000" cy="536333"/>
          </a:xfrm>
          <a:prstGeom prst="rect">
            <a:avLst/>
          </a:prstGeom>
        </p:spPr>
      </p:pic>
      <p:sp>
        <p:nvSpPr>
          <p:cNvPr id="6" name="TextBox 5">
            <a:extLst>
              <a:ext uri="{FF2B5EF4-FFF2-40B4-BE49-F238E27FC236}">
                <a16:creationId xmlns:a16="http://schemas.microsoft.com/office/drawing/2014/main" id="{1F247D96-05FC-5944-831E-D505781D265B}"/>
              </a:ext>
            </a:extLst>
          </p:cNvPr>
          <p:cNvSpPr txBox="1"/>
          <p:nvPr/>
        </p:nvSpPr>
        <p:spPr>
          <a:xfrm>
            <a:off x="85061" y="936653"/>
            <a:ext cx="10397333" cy="923330"/>
          </a:xfrm>
          <a:prstGeom prst="rect">
            <a:avLst/>
          </a:prstGeom>
          <a:noFill/>
        </p:spPr>
        <p:txBody>
          <a:bodyPr wrap="none" rtlCol="0">
            <a:spAutoFit/>
          </a:bodyPr>
          <a:lstStyle/>
          <a:p>
            <a:r>
              <a:rPr lang="en-US" dirty="0" err="1"/>
              <a:t>Gsutill</a:t>
            </a:r>
            <a:r>
              <a:rPr lang="en-US" dirty="0"/>
              <a:t> commands - </a:t>
            </a:r>
            <a:r>
              <a:rPr lang="en-US" dirty="0">
                <a:hlinkClick r:id="rId3"/>
              </a:rPr>
              <a:t>https://cloud.google.com/storage/docs/gsutil/commands/cp#parallel-composite-uploads</a:t>
            </a:r>
            <a:endParaRPr lang="en-US" dirty="0"/>
          </a:p>
          <a:p>
            <a:endParaRPr lang="en-US" dirty="0"/>
          </a:p>
          <a:p>
            <a:r>
              <a:rPr lang="en-US" dirty="0"/>
              <a:t> </a:t>
            </a:r>
          </a:p>
        </p:txBody>
      </p:sp>
      <p:graphicFrame>
        <p:nvGraphicFramePr>
          <p:cNvPr id="7" name="Table 7">
            <a:extLst>
              <a:ext uri="{FF2B5EF4-FFF2-40B4-BE49-F238E27FC236}">
                <a16:creationId xmlns:a16="http://schemas.microsoft.com/office/drawing/2014/main" id="{9EF742E4-1B2A-6042-929D-80F3546A89FE}"/>
              </a:ext>
            </a:extLst>
          </p:cNvPr>
          <p:cNvGraphicFramePr>
            <a:graphicFrameLocks noGrp="1"/>
          </p:cNvGraphicFramePr>
          <p:nvPr>
            <p:extLst>
              <p:ext uri="{D42A27DB-BD31-4B8C-83A1-F6EECF244321}">
                <p14:modId xmlns:p14="http://schemas.microsoft.com/office/powerpoint/2010/main" val="3715861198"/>
              </p:ext>
            </p:extLst>
          </p:nvPr>
        </p:nvGraphicFramePr>
        <p:xfrm>
          <a:off x="372140" y="1398318"/>
          <a:ext cx="10823944" cy="4318000"/>
        </p:xfrm>
        <a:graphic>
          <a:graphicData uri="http://schemas.openxmlformats.org/drawingml/2006/table">
            <a:tbl>
              <a:tblPr firstRow="1" bandRow="1">
                <a:tableStyleId>{5C22544A-7EE6-4342-B048-85BDC9FD1C3A}</a:tableStyleId>
              </a:tblPr>
              <a:tblGrid>
                <a:gridCol w="3806455">
                  <a:extLst>
                    <a:ext uri="{9D8B030D-6E8A-4147-A177-3AD203B41FA5}">
                      <a16:colId xmlns:a16="http://schemas.microsoft.com/office/drawing/2014/main" val="1485167823"/>
                    </a:ext>
                  </a:extLst>
                </a:gridCol>
                <a:gridCol w="7017489">
                  <a:extLst>
                    <a:ext uri="{9D8B030D-6E8A-4147-A177-3AD203B41FA5}">
                      <a16:colId xmlns:a16="http://schemas.microsoft.com/office/drawing/2014/main" val="52604335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Commands </a:t>
                      </a:r>
                    </a:p>
                  </a:txBody>
                  <a:tcPr/>
                </a:tc>
                <a:tc>
                  <a:txBody>
                    <a:bodyPr/>
                    <a:lstStyle/>
                    <a:p>
                      <a:endParaRPr lang="en-US"/>
                    </a:p>
                  </a:txBody>
                  <a:tcPr/>
                </a:tc>
                <a:extLst>
                  <a:ext uri="{0D108BD9-81ED-4DB2-BD59-A6C34878D82A}">
                    <a16:rowId xmlns:a16="http://schemas.microsoft.com/office/drawing/2014/main" val="1110614714"/>
                  </a:ext>
                </a:extLst>
              </a:tr>
              <a:tr h="0">
                <a:tc>
                  <a:txBody>
                    <a:bodyPr/>
                    <a:lstStyle/>
                    <a:p>
                      <a:r>
                        <a:rPr lang="en-US" dirty="0" err="1"/>
                        <a:t>gsutil</a:t>
                      </a:r>
                      <a:r>
                        <a:rPr lang="en-US" dirty="0"/>
                        <a:t> cp  &lt;</a:t>
                      </a:r>
                      <a:r>
                        <a:rPr lang="en-US" dirty="0" err="1"/>
                        <a:t>src</a:t>
                      </a:r>
                      <a:r>
                        <a:rPr lang="en-US" dirty="0"/>
                        <a:t>&gt;  &lt;des &gt;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Copy</a:t>
                      </a:r>
                      <a:r>
                        <a:rPr lang="en-US" dirty="0"/>
                        <a:t> file and objects </a:t>
                      </a:r>
                    </a:p>
                  </a:txBody>
                  <a:tcPr/>
                </a:tc>
                <a:extLst>
                  <a:ext uri="{0D108BD9-81ED-4DB2-BD59-A6C34878D82A}">
                    <a16:rowId xmlns:a16="http://schemas.microsoft.com/office/drawing/2014/main" val="2833097142"/>
                  </a:ext>
                </a:extLst>
              </a:tr>
              <a:tr h="370840">
                <a:tc>
                  <a:txBody>
                    <a:bodyPr/>
                    <a:lstStyle/>
                    <a:p>
                      <a:r>
                        <a:rPr lang="en-US" dirty="0" err="1"/>
                        <a:t>gsutil</a:t>
                      </a:r>
                      <a:r>
                        <a:rPr lang="en-US" dirty="0"/>
                        <a:t> cp –n  &lt;</a:t>
                      </a:r>
                      <a:r>
                        <a:rPr lang="en-US" dirty="0" err="1"/>
                        <a:t>src</a:t>
                      </a:r>
                      <a:r>
                        <a:rPr lang="en-US" dirty="0"/>
                        <a:t>&gt;  &lt;des &gt;</a:t>
                      </a:r>
                    </a:p>
                  </a:txBody>
                  <a:tcPr/>
                </a:tc>
                <a:tc>
                  <a:txBody>
                    <a:bodyPr/>
                    <a:lstStyle/>
                    <a:p>
                      <a:r>
                        <a:rPr lang="en-IN" sz="1800" b="0" i="0" kern="1200" dirty="0">
                          <a:solidFill>
                            <a:schemeClr val="dk1"/>
                          </a:solidFill>
                          <a:effectLst/>
                          <a:latin typeface="+mn-lt"/>
                          <a:ea typeface="+mn-ea"/>
                          <a:cs typeface="+mn-cs"/>
                        </a:rPr>
                        <a:t>You can use the </a:t>
                      </a:r>
                      <a:r>
                        <a:rPr lang="en-IN" dirty="0"/>
                        <a:t>-n</a:t>
                      </a:r>
                      <a:r>
                        <a:rPr lang="en-IN" sz="1800" b="0" i="0" kern="1200" dirty="0">
                          <a:solidFill>
                            <a:schemeClr val="dk1"/>
                          </a:solidFill>
                          <a:effectLst/>
                          <a:latin typeface="+mn-lt"/>
                          <a:ea typeface="+mn-ea"/>
                          <a:cs typeface="+mn-cs"/>
                        </a:rPr>
                        <a:t> option to prevent overwriting the content of existing files. The following example downloads text files from a bucket without clobbering the data in your directory:</a:t>
                      </a:r>
                      <a:endParaRPr lang="en-US" dirty="0"/>
                    </a:p>
                  </a:txBody>
                  <a:tcPr/>
                </a:tc>
                <a:extLst>
                  <a:ext uri="{0D108BD9-81ED-4DB2-BD59-A6C34878D82A}">
                    <a16:rowId xmlns:a16="http://schemas.microsoft.com/office/drawing/2014/main" val="3925944565"/>
                  </a:ext>
                </a:extLst>
              </a:tr>
              <a:tr h="370840">
                <a:tc>
                  <a:txBody>
                    <a:bodyPr/>
                    <a:lstStyle/>
                    <a:p>
                      <a:r>
                        <a:rPr lang="en-IN" dirty="0" err="1"/>
                        <a:t>gsutil</a:t>
                      </a:r>
                      <a:r>
                        <a:rPr lang="en-IN" dirty="0"/>
                        <a:t> cp -r </a:t>
                      </a:r>
                      <a:r>
                        <a:rPr lang="en-IN" dirty="0" err="1"/>
                        <a:t>dir</a:t>
                      </a:r>
                      <a:r>
                        <a:rPr lang="en-IN" dirty="0"/>
                        <a:t> </a:t>
                      </a:r>
                      <a:r>
                        <a:rPr lang="en-IN" dirty="0" err="1"/>
                        <a:t>gs</a:t>
                      </a:r>
                      <a:r>
                        <a:rPr lang="en-IN" dirty="0"/>
                        <a:t>://my-bucket</a:t>
                      </a:r>
                      <a:endParaRPr lang="en-US" dirty="0"/>
                    </a:p>
                  </a:txBody>
                  <a:tcPr/>
                </a:tc>
                <a:tc>
                  <a:txBody>
                    <a:bodyPr/>
                    <a:lstStyle/>
                    <a:p>
                      <a:r>
                        <a:rPr lang="en-IN" sz="1800" b="0" i="0" kern="1200" dirty="0">
                          <a:solidFill>
                            <a:schemeClr val="dk1"/>
                          </a:solidFill>
                          <a:effectLst/>
                          <a:latin typeface="+mn-lt"/>
                          <a:ea typeface="+mn-ea"/>
                          <a:cs typeface="+mn-cs"/>
                        </a:rPr>
                        <a:t>Use the </a:t>
                      </a:r>
                      <a:r>
                        <a:rPr lang="en-IN" dirty="0"/>
                        <a:t>-r</a:t>
                      </a:r>
                      <a:r>
                        <a:rPr lang="en-IN" sz="1800" b="0" i="0" kern="1200" dirty="0">
                          <a:solidFill>
                            <a:schemeClr val="dk1"/>
                          </a:solidFill>
                          <a:effectLst/>
                          <a:latin typeface="+mn-lt"/>
                          <a:ea typeface="+mn-ea"/>
                          <a:cs typeface="+mn-cs"/>
                        </a:rPr>
                        <a:t> option to copy an entire directory tree. For example, to upload the directory tree </a:t>
                      </a:r>
                      <a:r>
                        <a:rPr lang="en-IN" dirty="0" err="1"/>
                        <a:t>dir</a:t>
                      </a:r>
                      <a:r>
                        <a:rPr lang="en-IN"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578219535"/>
                  </a:ext>
                </a:extLst>
              </a:tr>
              <a:tr h="370840">
                <a:tc>
                  <a:txBody>
                    <a:bodyPr/>
                    <a:lstStyle/>
                    <a:p>
                      <a:r>
                        <a:rPr lang="en-IN" dirty="0" err="1"/>
                        <a:t>gsutil</a:t>
                      </a:r>
                      <a:r>
                        <a:rPr lang="en-IN" dirty="0"/>
                        <a:t> -</a:t>
                      </a:r>
                      <a:r>
                        <a:rPr lang="en-IN" dirty="0">
                          <a:highlight>
                            <a:srgbClr val="FFFF00"/>
                          </a:highlight>
                        </a:rPr>
                        <a:t>m</a:t>
                      </a:r>
                      <a:r>
                        <a:rPr lang="en-IN" dirty="0"/>
                        <a:t> cp -r </a:t>
                      </a:r>
                      <a:r>
                        <a:rPr lang="en-IN" dirty="0" err="1"/>
                        <a:t>dir</a:t>
                      </a:r>
                      <a:r>
                        <a:rPr lang="en-IN" dirty="0"/>
                        <a:t> </a:t>
                      </a:r>
                      <a:r>
                        <a:rPr lang="en-IN" dirty="0" err="1"/>
                        <a:t>gs</a:t>
                      </a:r>
                      <a:r>
                        <a:rPr lang="en-IN" dirty="0"/>
                        <a:t>://my-bucket</a:t>
                      </a:r>
                      <a:endParaRPr lang="en-US" dirty="0"/>
                    </a:p>
                  </a:txBody>
                  <a:tcPr/>
                </a:tc>
                <a:tc>
                  <a:txBody>
                    <a:bodyPr/>
                    <a:lstStyle/>
                    <a:p>
                      <a:r>
                        <a:rPr lang="en-IN" sz="1800" b="0" i="0" kern="1200" dirty="0">
                          <a:solidFill>
                            <a:schemeClr val="dk1"/>
                          </a:solidFill>
                          <a:effectLst/>
                          <a:latin typeface="+mn-lt"/>
                          <a:ea typeface="+mn-ea"/>
                          <a:cs typeface="+mn-cs"/>
                        </a:rPr>
                        <a:t>If you have a large number of files to transfer, you can perform a parallel multi-threaded/</a:t>
                      </a:r>
                      <a:r>
                        <a:rPr lang="en-IN" sz="1800" b="0" i="0" kern="1200" dirty="0">
                          <a:solidFill>
                            <a:schemeClr val="dk1"/>
                          </a:solidFill>
                          <a:effectLst/>
                          <a:highlight>
                            <a:srgbClr val="FFFF00"/>
                          </a:highlight>
                          <a:latin typeface="+mn-lt"/>
                          <a:ea typeface="+mn-ea"/>
                          <a:cs typeface="+mn-cs"/>
                        </a:rPr>
                        <a:t>multi-processing</a:t>
                      </a:r>
                      <a:r>
                        <a:rPr lang="en-IN" sz="1800" b="0" i="0" kern="1200" dirty="0">
                          <a:solidFill>
                            <a:schemeClr val="dk1"/>
                          </a:solidFill>
                          <a:effectLst/>
                          <a:latin typeface="+mn-lt"/>
                          <a:ea typeface="+mn-ea"/>
                          <a:cs typeface="+mn-cs"/>
                        </a:rPr>
                        <a:t> copy using the top-level </a:t>
                      </a:r>
                      <a:r>
                        <a:rPr lang="en-IN" sz="1800" b="0" i="0" kern="1200" dirty="0" err="1">
                          <a:solidFill>
                            <a:schemeClr val="dk1"/>
                          </a:solidFill>
                          <a:effectLst/>
                          <a:latin typeface="+mn-lt"/>
                          <a:ea typeface="+mn-ea"/>
                          <a:cs typeface="+mn-cs"/>
                        </a:rPr>
                        <a:t>gsutil</a:t>
                      </a:r>
                      <a:r>
                        <a:rPr lang="en-IN" sz="1800" b="0" i="0" kern="1200" dirty="0">
                          <a:solidFill>
                            <a:schemeClr val="dk1"/>
                          </a:solidFill>
                          <a:effectLst/>
                          <a:latin typeface="+mn-lt"/>
                          <a:ea typeface="+mn-ea"/>
                          <a:cs typeface="+mn-cs"/>
                        </a:rPr>
                        <a:t> </a:t>
                      </a:r>
                      <a:r>
                        <a:rPr lang="en-IN" dirty="0"/>
                        <a:t>-m</a:t>
                      </a:r>
                      <a:r>
                        <a:rPr lang="en-IN" sz="1800" b="0" i="0" kern="1200" dirty="0">
                          <a:solidFill>
                            <a:schemeClr val="dk1"/>
                          </a:solidFill>
                          <a:effectLst/>
                          <a:latin typeface="+mn-lt"/>
                          <a:ea typeface="+mn-ea"/>
                          <a:cs typeface="+mn-cs"/>
                        </a:rPr>
                        <a:t> option (see </a:t>
                      </a:r>
                      <a:r>
                        <a:rPr lang="en-IN" sz="1800" b="0" i="0" kern="1200" dirty="0">
                          <a:solidFill>
                            <a:schemeClr val="dk1"/>
                          </a:solidFill>
                          <a:effectLst/>
                          <a:latin typeface="+mn-lt"/>
                          <a:ea typeface="+mn-ea"/>
                          <a:cs typeface="+mn-cs"/>
                          <a:hlinkClick r:id="rId4"/>
                        </a:rPr>
                        <a:t>gsutil help options</a:t>
                      </a:r>
                      <a:r>
                        <a:rPr lang="en-IN"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16105806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34274610"/>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3324103440"/>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02259103"/>
                  </a:ext>
                </a:extLst>
              </a:tr>
            </a:tbl>
          </a:graphicData>
        </a:graphic>
      </p:graphicFrame>
    </p:spTree>
    <p:extLst>
      <p:ext uri="{BB962C8B-B14F-4D97-AF65-F5344CB8AC3E}">
        <p14:creationId xmlns:p14="http://schemas.microsoft.com/office/powerpoint/2010/main" val="2902737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FC2EED-B127-4145-9A43-4F1C80C28F56}"/>
              </a:ext>
            </a:extLst>
          </p:cNvPr>
          <p:cNvSpPr txBox="1"/>
          <p:nvPr/>
        </p:nvSpPr>
        <p:spPr>
          <a:xfrm>
            <a:off x="0" y="0"/>
            <a:ext cx="1974067" cy="369332"/>
          </a:xfrm>
          <a:prstGeom prst="rect">
            <a:avLst/>
          </a:prstGeom>
          <a:noFill/>
        </p:spPr>
        <p:txBody>
          <a:bodyPr wrap="none" rtlCol="0">
            <a:spAutoFit/>
          </a:bodyPr>
          <a:lstStyle/>
          <a:p>
            <a:r>
              <a:rPr lang="en-US" b="1" dirty="0"/>
              <a:t>Storage Questions </a:t>
            </a:r>
          </a:p>
        </p:txBody>
      </p:sp>
      <p:sp>
        <p:nvSpPr>
          <p:cNvPr id="5" name="TextBox 4">
            <a:extLst>
              <a:ext uri="{FF2B5EF4-FFF2-40B4-BE49-F238E27FC236}">
                <a16:creationId xmlns:a16="http://schemas.microsoft.com/office/drawing/2014/main" id="{8A83B5D5-AB2A-3B4F-BD84-61C3B5DA8B52}"/>
              </a:ext>
            </a:extLst>
          </p:cNvPr>
          <p:cNvSpPr txBox="1"/>
          <p:nvPr/>
        </p:nvSpPr>
        <p:spPr>
          <a:xfrm>
            <a:off x="0" y="369332"/>
            <a:ext cx="7550016" cy="923330"/>
          </a:xfrm>
          <a:prstGeom prst="rect">
            <a:avLst/>
          </a:prstGeom>
          <a:noFill/>
        </p:spPr>
        <p:txBody>
          <a:bodyPr wrap="none" rtlCol="0">
            <a:spAutoFit/>
          </a:bodyPr>
          <a:lstStyle/>
          <a:p>
            <a:r>
              <a:rPr lang="en-US" dirty="0"/>
              <a:t>-- How to store data of 6000 clicks per min with burst to 8500 clicks per sec</a:t>
            </a:r>
          </a:p>
          <a:p>
            <a:endParaRPr lang="en-US" dirty="0"/>
          </a:p>
          <a:p>
            <a:r>
              <a:rPr lang="en-US" dirty="0"/>
              <a:t>Quotas and limitation of big table - </a:t>
            </a:r>
            <a:r>
              <a:rPr lang="en-US" dirty="0">
                <a:hlinkClick r:id="rId2"/>
              </a:rPr>
              <a:t>https://cloud.google.com/bigtable/quotas</a:t>
            </a:r>
            <a:r>
              <a:rPr lang="en-US" dirty="0"/>
              <a:t>  </a:t>
            </a:r>
          </a:p>
        </p:txBody>
      </p:sp>
    </p:spTree>
    <p:extLst>
      <p:ext uri="{BB962C8B-B14F-4D97-AF65-F5344CB8AC3E}">
        <p14:creationId xmlns:p14="http://schemas.microsoft.com/office/powerpoint/2010/main" val="3081798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F47333-510E-1F40-8F81-82E19A1CF99D}"/>
              </a:ext>
            </a:extLst>
          </p:cNvPr>
          <p:cNvSpPr txBox="1"/>
          <p:nvPr/>
        </p:nvSpPr>
        <p:spPr>
          <a:xfrm>
            <a:off x="115074" y="95693"/>
            <a:ext cx="11408735" cy="5078313"/>
          </a:xfrm>
          <a:prstGeom prst="rect">
            <a:avLst/>
          </a:prstGeom>
          <a:noFill/>
        </p:spPr>
        <p:txBody>
          <a:bodyPr wrap="square" rtlCol="0">
            <a:spAutoFit/>
          </a:bodyPr>
          <a:lstStyle/>
          <a:p>
            <a:r>
              <a:rPr lang="en-US" sz="1200" b="1" dirty="0"/>
              <a:t>Shared VPC </a:t>
            </a:r>
          </a:p>
          <a:p>
            <a:r>
              <a:rPr lang="en-US" sz="1200" dirty="0"/>
              <a:t>Q18 – one shared VPC + 3 project + 2 subnet in Host project  . One subnet is shared in 2</a:t>
            </a:r>
            <a:r>
              <a:rPr lang="en-US" sz="1200" baseline="30000" dirty="0"/>
              <a:t>nd</a:t>
            </a:r>
            <a:r>
              <a:rPr lang="en-US" sz="1200" dirty="0"/>
              <a:t> project, but that project is also able to see subnet 2 .. Why ??</a:t>
            </a:r>
          </a:p>
          <a:p>
            <a:r>
              <a:rPr lang="en-US" sz="1200" dirty="0"/>
              <a:t>	</a:t>
            </a:r>
            <a:r>
              <a:rPr lang="en-US" sz="1200" dirty="0">
                <a:hlinkClick r:id="rId2"/>
              </a:rPr>
              <a:t>https://cloud.google.com/vpc/docs/shared-vpc</a:t>
            </a:r>
            <a:r>
              <a:rPr lang="en-US" sz="1200" dirty="0"/>
              <a:t> </a:t>
            </a:r>
          </a:p>
          <a:p>
            <a:r>
              <a:rPr lang="en-US" sz="1200" dirty="0"/>
              <a:t>	</a:t>
            </a:r>
            <a:r>
              <a:rPr lang="en-US" sz="1200" dirty="0">
                <a:hlinkClick r:id="rId3"/>
              </a:rPr>
              <a:t>https://cloud.google.com/vpc/docs/provisioning-shared-vpc</a:t>
            </a:r>
            <a:r>
              <a:rPr lang="en-US" sz="1200" dirty="0"/>
              <a:t> </a:t>
            </a:r>
          </a:p>
          <a:p>
            <a:endParaRPr lang="en-US" sz="1200" dirty="0"/>
          </a:p>
          <a:p>
            <a:r>
              <a:rPr lang="en-US" sz="1200" dirty="0"/>
              <a:t>	BEST -- </a:t>
            </a:r>
            <a:r>
              <a:rPr lang="en-US" sz="1200" dirty="0">
                <a:hlinkClick r:id="rId4"/>
              </a:rPr>
              <a:t>https://www.youtube.com/watch?v=um3I4raPZFE</a:t>
            </a:r>
            <a:r>
              <a:rPr lang="en-US" sz="1200" dirty="0"/>
              <a:t> </a:t>
            </a:r>
          </a:p>
          <a:p>
            <a:endParaRPr lang="en-US" sz="1200" dirty="0"/>
          </a:p>
          <a:p>
            <a:r>
              <a:rPr lang="en-US" sz="1200" b="1" dirty="0"/>
              <a:t>VPC network </a:t>
            </a:r>
            <a:r>
              <a:rPr lang="en-US" sz="1200" dirty="0"/>
              <a:t>: </a:t>
            </a:r>
            <a:r>
              <a:rPr lang="en-US" sz="1200" dirty="0">
                <a:hlinkClick r:id="rId5"/>
              </a:rPr>
              <a:t>https://cloud.google.com/vpc/docs/vpc</a:t>
            </a:r>
            <a:endParaRPr lang="en-US" sz="1200" dirty="0"/>
          </a:p>
          <a:p>
            <a:pPr marL="285750" indent="-285750">
              <a:buFontTx/>
              <a:buChar char="-"/>
            </a:pPr>
            <a:r>
              <a:rPr lang="en-IN" sz="1200" dirty="0"/>
              <a:t>A Virtual Private Cloud (VPC) network is a virtual version of a physical network, implemented inside of Google's production network, using </a:t>
            </a:r>
            <a:r>
              <a:rPr lang="en-IN" sz="1200" dirty="0">
                <a:hlinkClick r:id="rId6"/>
              </a:rPr>
              <a:t>Andromeda</a:t>
            </a:r>
            <a:endParaRPr lang="en-IN" sz="1200" dirty="0"/>
          </a:p>
          <a:p>
            <a:pPr marL="171450" indent="-171450">
              <a:buFontTx/>
              <a:buChar char="-"/>
            </a:pPr>
            <a:r>
              <a:rPr lang="en-IN" sz="1200" dirty="0"/>
              <a:t>Offers native Internal TCP/UDP Load Balancing and proxy systems for Internal HTTP(S) Load Balancing.</a:t>
            </a:r>
          </a:p>
          <a:p>
            <a:pPr marL="171450" indent="-171450">
              <a:buFontTx/>
              <a:buChar char="-"/>
            </a:pPr>
            <a:r>
              <a:rPr lang="en-IN" sz="1200" dirty="0"/>
              <a:t>Connects to on-premises networks using Cloud VPN tunnels and Cloud Interconnect attachments.</a:t>
            </a:r>
          </a:p>
          <a:p>
            <a:pPr marL="171450" indent="-171450">
              <a:buFontTx/>
              <a:buChar char="-"/>
            </a:pPr>
            <a:r>
              <a:rPr lang="en-IN" sz="1200" dirty="0"/>
              <a:t>Projects can contain multiple VPC networks.</a:t>
            </a:r>
          </a:p>
          <a:p>
            <a:pPr marL="171450" indent="-171450">
              <a:buFontTx/>
              <a:buChar char="-"/>
            </a:pPr>
            <a:r>
              <a:rPr lang="en-IN" sz="1200" dirty="0"/>
              <a:t>VPC networks can be connected to other VPC networks in different projects or organizations by using </a:t>
            </a:r>
            <a:r>
              <a:rPr lang="en-IN" sz="1200" dirty="0">
                <a:hlinkClick r:id="rId7"/>
              </a:rPr>
              <a:t>VPC Network Peering</a:t>
            </a:r>
            <a:r>
              <a:rPr lang="en-IN" sz="1200" dirty="0"/>
              <a:t>.</a:t>
            </a:r>
          </a:p>
          <a:p>
            <a:pPr marL="171450" indent="-171450">
              <a:buFontTx/>
              <a:buChar char="-"/>
            </a:pPr>
            <a:r>
              <a:rPr lang="en-IN" sz="1200" dirty="0"/>
              <a:t>VPC networks can be securely connected in hybrid environments by using </a:t>
            </a:r>
            <a:r>
              <a:rPr lang="en-IN" sz="1200" dirty="0">
                <a:hlinkClick r:id="rId8"/>
              </a:rPr>
              <a:t>Cloud VPN</a:t>
            </a:r>
            <a:r>
              <a:rPr lang="en-IN" sz="1200" dirty="0"/>
              <a:t> or </a:t>
            </a:r>
            <a:r>
              <a:rPr lang="en-IN" sz="1200" dirty="0">
                <a:hlinkClick r:id="rId9"/>
              </a:rPr>
              <a:t>Cloud Interconnect</a:t>
            </a:r>
            <a:r>
              <a:rPr lang="en-IN" sz="1200" dirty="0"/>
              <a:t>.</a:t>
            </a:r>
          </a:p>
          <a:p>
            <a:pPr marL="171450" indent="-171450">
              <a:buFontTx/>
              <a:buChar char="-"/>
            </a:pPr>
            <a:r>
              <a:rPr lang="en-IN" sz="1200" dirty="0"/>
              <a:t>VPC networks support </a:t>
            </a:r>
            <a:r>
              <a:rPr lang="en-IN" sz="1200" dirty="0">
                <a:hlinkClick r:id="rId10"/>
              </a:rPr>
              <a:t>GRE</a:t>
            </a:r>
            <a:r>
              <a:rPr lang="en-IN" sz="1200" dirty="0"/>
              <a:t> traffic, including traffic on Cloud VPN and Cloud Interconnect. VPC networks do not support GRE for Cloud NAT or for forwarding rules for </a:t>
            </a:r>
            <a:r>
              <a:rPr lang="en-IN" sz="1200" dirty="0">
                <a:hlinkClick r:id="rId11"/>
              </a:rPr>
              <a:t>load balancing</a:t>
            </a:r>
            <a:r>
              <a:rPr lang="en-IN" sz="1200" dirty="0"/>
              <a:t> and </a:t>
            </a:r>
            <a:r>
              <a:rPr lang="en-IN" sz="1200" dirty="0">
                <a:hlinkClick r:id="rId12"/>
              </a:rPr>
              <a:t>protocol forwarding</a:t>
            </a:r>
            <a:r>
              <a:rPr lang="en-IN" sz="1200" dirty="0"/>
              <a:t>.</a:t>
            </a:r>
          </a:p>
          <a:p>
            <a:pPr marL="171450" indent="-171450">
              <a:buFontTx/>
              <a:buChar char="-"/>
            </a:pPr>
            <a:r>
              <a:rPr lang="en-IN" sz="1200" dirty="0"/>
              <a:t>GRE enables you to use services such as Secure Access Service Edge (SASE) and </a:t>
            </a:r>
            <a:r>
              <a:rPr lang="en-IN" sz="1200" dirty="0">
                <a:hlinkClick r:id="rId13"/>
              </a:rPr>
              <a:t>SD-WAN</a:t>
            </a:r>
            <a:r>
              <a:rPr lang="en-IN" sz="1200" dirty="0"/>
              <a:t>.</a:t>
            </a:r>
          </a:p>
          <a:p>
            <a:pPr marL="171450" indent="-171450">
              <a:buFontTx/>
              <a:buChar char="-"/>
            </a:pPr>
            <a:r>
              <a:rPr lang="en-IN" sz="1200" dirty="0"/>
              <a:t>You can </a:t>
            </a:r>
            <a:r>
              <a:rPr lang="en-IN" sz="1200" dirty="0">
                <a:hlinkClick r:id="rId14"/>
              </a:rPr>
              <a:t>switch a VPC network from auto mode to custom mode</a:t>
            </a:r>
            <a:r>
              <a:rPr lang="en-IN" sz="1200" dirty="0"/>
              <a:t>. This is a one-way conversion; custom mode VPC networks cannot be changed to auto mode VPC networks.</a:t>
            </a:r>
          </a:p>
          <a:p>
            <a:pPr marL="171450" indent="-171450">
              <a:buFontTx/>
              <a:buChar char="-"/>
            </a:pPr>
            <a:r>
              <a:rPr lang="en-IN" sz="1200" dirty="0">
                <a:highlight>
                  <a:srgbClr val="00FF00"/>
                </a:highlight>
              </a:rPr>
              <a:t>Most important use case of custom mode VPC network </a:t>
            </a:r>
            <a:r>
              <a:rPr lang="en-IN" sz="1200" dirty="0"/>
              <a:t>is when you want to connect VPC networks by using VPC Network Peering or Cloud VPN. Because the subnets of every auto mode VPC network use the same predefined range of IP addresses, you cannot connect auto mode VPC networks to one another.</a:t>
            </a:r>
          </a:p>
          <a:p>
            <a:r>
              <a:rPr lang="en-IN" sz="1200" dirty="0"/>
              <a:t>- </a:t>
            </a:r>
            <a:endParaRPr lang="en-US" sz="1200" dirty="0"/>
          </a:p>
          <a:p>
            <a:r>
              <a:rPr lang="en-US" sz="1200" b="1" dirty="0"/>
              <a:t>SUBNET</a:t>
            </a:r>
            <a:br>
              <a:rPr lang="en-US" sz="1200" dirty="0"/>
            </a:br>
            <a:r>
              <a:rPr lang="en-US" sz="1200" dirty="0"/>
              <a:t>- </a:t>
            </a:r>
            <a:r>
              <a:rPr lang="en-IN" sz="1200" dirty="0"/>
              <a:t>There are four reserved IP addresses in each subnet's primary IPv4 range. There are no reserved IP addresses in the secondary IPv4 ranges.  - </a:t>
            </a:r>
            <a:r>
              <a:rPr lang="en-IN" sz="1200" dirty="0">
                <a:hlinkClick r:id="rId15"/>
              </a:rPr>
              <a:t>https://cloud.google.com/vpc/docs/subnets#valid-ranges</a:t>
            </a:r>
            <a:r>
              <a:rPr lang="en-IN" sz="1200" dirty="0"/>
              <a:t> </a:t>
            </a:r>
          </a:p>
          <a:p>
            <a:pPr marL="285750" indent="-285750">
              <a:buFontTx/>
              <a:buChar char="-"/>
            </a:pPr>
            <a:r>
              <a:rPr lang="en-IN" sz="1200" dirty="0"/>
              <a:t>A subnet is </a:t>
            </a:r>
            <a:r>
              <a:rPr lang="en-IN" sz="1200" i="1" dirty="0"/>
              <a:t>not</a:t>
            </a:r>
            <a:r>
              <a:rPr lang="en-IN" sz="1200" dirty="0"/>
              <a:t> the same thing as a (VPC) network. Networks and subnets are </a:t>
            </a:r>
            <a:r>
              <a:rPr lang="en-IN" sz="1200" i="1" dirty="0"/>
              <a:t>different</a:t>
            </a:r>
            <a:r>
              <a:rPr lang="en-IN" sz="1200" dirty="0"/>
              <a:t> types of resources in Google Cloud. </a:t>
            </a:r>
          </a:p>
          <a:p>
            <a:r>
              <a:rPr lang="en-IN" sz="1200" dirty="0"/>
              <a:t>- A network must have at least one subnet before you can use it. Custom mode VPC networks start with no subnets</a:t>
            </a:r>
            <a:endParaRPr lang="en-US" sz="1200" dirty="0"/>
          </a:p>
        </p:txBody>
      </p:sp>
    </p:spTree>
    <p:extLst>
      <p:ext uri="{BB962C8B-B14F-4D97-AF65-F5344CB8AC3E}">
        <p14:creationId xmlns:p14="http://schemas.microsoft.com/office/powerpoint/2010/main" val="4117879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A86D52-4535-BD4F-9CAB-91A0C78F14B3}"/>
              </a:ext>
            </a:extLst>
          </p:cNvPr>
          <p:cNvSpPr txBox="1"/>
          <p:nvPr/>
        </p:nvSpPr>
        <p:spPr>
          <a:xfrm>
            <a:off x="74429" y="95692"/>
            <a:ext cx="11332911" cy="923330"/>
          </a:xfrm>
          <a:prstGeom prst="rect">
            <a:avLst/>
          </a:prstGeom>
          <a:noFill/>
        </p:spPr>
        <p:txBody>
          <a:bodyPr wrap="none" rtlCol="0">
            <a:spAutoFit/>
          </a:bodyPr>
          <a:lstStyle/>
          <a:p>
            <a:r>
              <a:rPr lang="en-IN" b="1" dirty="0"/>
              <a:t>Cloud Composer : </a:t>
            </a:r>
            <a:r>
              <a:rPr lang="en-IN" b="1" dirty="0">
                <a:hlinkClick r:id="rId2"/>
              </a:rPr>
              <a:t>https://cloud.google.com/composer/</a:t>
            </a:r>
            <a:r>
              <a:rPr lang="en-IN" b="1" dirty="0"/>
              <a:t> </a:t>
            </a:r>
            <a:br>
              <a:rPr lang="en-US" dirty="0"/>
            </a:br>
            <a:r>
              <a:rPr lang="en-US" dirty="0"/>
              <a:t>Service that create , schedule monitor and  manage workflow, without dealing with the management  of infrastructure </a:t>
            </a:r>
          </a:p>
          <a:p>
            <a:r>
              <a:rPr lang="en-US" dirty="0"/>
              <a:t>--</a:t>
            </a:r>
            <a:r>
              <a:rPr lang="en-IN" dirty="0"/>
              <a:t>A fully managed workflow orchestration service built on Apache Airflow.</a:t>
            </a:r>
            <a:r>
              <a:rPr lang="en-US" dirty="0"/>
              <a:t>  </a:t>
            </a:r>
          </a:p>
        </p:txBody>
      </p:sp>
    </p:spTree>
    <p:extLst>
      <p:ext uri="{BB962C8B-B14F-4D97-AF65-F5344CB8AC3E}">
        <p14:creationId xmlns:p14="http://schemas.microsoft.com/office/powerpoint/2010/main" val="1461428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F6FABE-A12D-4842-98E4-200838604A19}"/>
              </a:ext>
            </a:extLst>
          </p:cNvPr>
          <p:cNvSpPr txBox="1"/>
          <p:nvPr/>
        </p:nvSpPr>
        <p:spPr>
          <a:xfrm>
            <a:off x="9691" y="29226"/>
            <a:ext cx="1215846" cy="369332"/>
          </a:xfrm>
          <a:prstGeom prst="rect">
            <a:avLst/>
          </a:prstGeom>
          <a:noFill/>
        </p:spPr>
        <p:txBody>
          <a:bodyPr wrap="none" rtlCol="0">
            <a:spAutoFit/>
          </a:bodyPr>
          <a:lstStyle/>
          <a:p>
            <a:r>
              <a:rPr lang="en-US" b="1" dirty="0"/>
              <a:t>Snapshots</a:t>
            </a:r>
            <a:r>
              <a:rPr lang="en-US" dirty="0"/>
              <a:t> </a:t>
            </a:r>
          </a:p>
        </p:txBody>
      </p:sp>
      <p:sp>
        <p:nvSpPr>
          <p:cNvPr id="4" name="TextBox 3">
            <a:extLst>
              <a:ext uri="{FF2B5EF4-FFF2-40B4-BE49-F238E27FC236}">
                <a16:creationId xmlns:a16="http://schemas.microsoft.com/office/drawing/2014/main" id="{C4878C63-D238-7544-927C-38999591E75F}"/>
              </a:ext>
            </a:extLst>
          </p:cNvPr>
          <p:cNvSpPr txBox="1"/>
          <p:nvPr/>
        </p:nvSpPr>
        <p:spPr>
          <a:xfrm>
            <a:off x="126261" y="400524"/>
            <a:ext cx="7010809" cy="1200329"/>
          </a:xfrm>
          <a:prstGeom prst="rect">
            <a:avLst/>
          </a:prstGeom>
          <a:noFill/>
        </p:spPr>
        <p:txBody>
          <a:bodyPr wrap="square" rtlCol="0">
            <a:spAutoFit/>
          </a:bodyPr>
          <a:lstStyle/>
          <a:p>
            <a:r>
              <a:rPr lang="en-US" dirty="0"/>
              <a:t>Q - How incremental snapshots works - </a:t>
            </a:r>
            <a:r>
              <a:rPr lang="en-US" dirty="0">
                <a:hlinkClick r:id="rId2"/>
              </a:rPr>
              <a:t>https://cloud.google.com/compute/docs/disks/snapshots</a:t>
            </a:r>
            <a:r>
              <a:rPr lang="en-US" dirty="0"/>
              <a:t> </a:t>
            </a:r>
          </a:p>
          <a:p>
            <a:r>
              <a:rPr lang="en-US" dirty="0"/>
              <a:t>Q - Difference between snapshots / images / instance template </a:t>
            </a:r>
          </a:p>
          <a:p>
            <a:r>
              <a:rPr lang="en-US" dirty="0">
                <a:hlinkClick r:id="rId3"/>
              </a:rPr>
              <a:t>https://cloud.google.com/compute/docs/machine-images#when-to-use</a:t>
            </a:r>
            <a:r>
              <a:rPr lang="en-US" dirty="0"/>
              <a:t>  </a:t>
            </a:r>
          </a:p>
        </p:txBody>
      </p:sp>
      <p:pic>
        <p:nvPicPr>
          <p:cNvPr id="5" name="Picture 4" descr="Graphical user interface, text, application&#10;&#10;Description automatically generated">
            <a:extLst>
              <a:ext uri="{FF2B5EF4-FFF2-40B4-BE49-F238E27FC236}">
                <a16:creationId xmlns:a16="http://schemas.microsoft.com/office/drawing/2014/main" id="{44DDCE11-A714-654E-9018-3F34908D6A62}"/>
              </a:ext>
            </a:extLst>
          </p:cNvPr>
          <p:cNvPicPr>
            <a:picLocks noChangeAspect="1"/>
          </p:cNvPicPr>
          <p:nvPr/>
        </p:nvPicPr>
        <p:blipFill>
          <a:blip r:embed="rId4"/>
          <a:stretch>
            <a:fillRect/>
          </a:stretch>
        </p:blipFill>
        <p:spPr>
          <a:xfrm>
            <a:off x="202020" y="1636956"/>
            <a:ext cx="6578790" cy="1714612"/>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5B9F4AEB-29F7-A148-BE69-03BEA301E284}"/>
              </a:ext>
            </a:extLst>
          </p:cNvPr>
          <p:cNvPicPr>
            <a:picLocks noChangeAspect="1"/>
          </p:cNvPicPr>
          <p:nvPr/>
        </p:nvPicPr>
        <p:blipFill>
          <a:blip r:embed="rId5"/>
          <a:stretch>
            <a:fillRect/>
          </a:stretch>
        </p:blipFill>
        <p:spPr>
          <a:xfrm>
            <a:off x="202018" y="3353534"/>
            <a:ext cx="6300775" cy="1332269"/>
          </a:xfrm>
          <a:prstGeom prst="rect">
            <a:avLst/>
          </a:prstGeom>
        </p:spPr>
      </p:pic>
      <p:sp>
        <p:nvSpPr>
          <p:cNvPr id="7" name="TextBox 6">
            <a:extLst>
              <a:ext uri="{FF2B5EF4-FFF2-40B4-BE49-F238E27FC236}">
                <a16:creationId xmlns:a16="http://schemas.microsoft.com/office/drawing/2014/main" id="{B214E942-0A80-7C4D-A057-BA56A70C0AF2}"/>
              </a:ext>
            </a:extLst>
          </p:cNvPr>
          <p:cNvSpPr txBox="1"/>
          <p:nvPr/>
        </p:nvSpPr>
        <p:spPr>
          <a:xfrm>
            <a:off x="9691" y="4785020"/>
            <a:ext cx="6215162" cy="1107996"/>
          </a:xfrm>
          <a:prstGeom prst="rect">
            <a:avLst/>
          </a:prstGeom>
          <a:noFill/>
        </p:spPr>
        <p:txBody>
          <a:bodyPr wrap="square" rtlCol="0">
            <a:spAutoFit/>
          </a:bodyPr>
          <a:lstStyle/>
          <a:p>
            <a:r>
              <a:rPr lang="en-US" dirty="0"/>
              <a:t>You can share the snapshot in between different project also - </a:t>
            </a:r>
            <a:r>
              <a:rPr lang="en-US" sz="800" dirty="0">
                <a:hlinkClick r:id="rId6"/>
              </a:rPr>
              <a:t>https://cloud.google.com/compute/docs/disks/create-snapshots#:~:text=You%20can%20create%20snapshots%20from,also%20share%20snapshots%20across%20projects</a:t>
            </a:r>
            <a:r>
              <a:rPr lang="en-US" sz="800" dirty="0"/>
              <a:t>. </a:t>
            </a:r>
            <a:br>
              <a:rPr lang="en-US" sz="800" dirty="0"/>
            </a:br>
            <a:br>
              <a:rPr lang="en-US" sz="800" dirty="0"/>
            </a:br>
            <a:r>
              <a:rPr lang="en-US" sz="800" dirty="0">
                <a:highlight>
                  <a:srgbClr val="FFFF00"/>
                </a:highlight>
              </a:rPr>
              <a:t>You can share disks in between projects via snapshots also. -- </a:t>
            </a:r>
            <a:r>
              <a:rPr lang="en-US" sz="800" dirty="0">
                <a:highlight>
                  <a:srgbClr val="FFFF00"/>
                </a:highlight>
                <a:hlinkClick r:id="rId7"/>
              </a:rPr>
              <a:t>https://cloud.google.com/compute/docs/disks/create-snapshots#sharing_snapshots</a:t>
            </a:r>
            <a:endParaRPr lang="en-US" sz="800" dirty="0">
              <a:highlight>
                <a:srgbClr val="FFFF00"/>
              </a:highlight>
            </a:endParaRPr>
          </a:p>
          <a:p>
            <a:endParaRPr lang="en-US" sz="800" dirty="0"/>
          </a:p>
        </p:txBody>
      </p:sp>
      <p:pic>
        <p:nvPicPr>
          <p:cNvPr id="8" name="Picture 7" descr="Graphical user interface, text, application&#10;&#10;Description automatically generated">
            <a:extLst>
              <a:ext uri="{FF2B5EF4-FFF2-40B4-BE49-F238E27FC236}">
                <a16:creationId xmlns:a16="http://schemas.microsoft.com/office/drawing/2014/main" id="{04B0C1C9-2898-D746-9951-F056456EB3E0}"/>
              </a:ext>
            </a:extLst>
          </p:cNvPr>
          <p:cNvPicPr>
            <a:picLocks noChangeAspect="1"/>
          </p:cNvPicPr>
          <p:nvPr/>
        </p:nvPicPr>
        <p:blipFill>
          <a:blip r:embed="rId8"/>
          <a:stretch>
            <a:fillRect/>
          </a:stretch>
        </p:blipFill>
        <p:spPr>
          <a:xfrm>
            <a:off x="126215" y="5893016"/>
            <a:ext cx="4342714" cy="848026"/>
          </a:xfrm>
          <a:prstGeom prst="rect">
            <a:avLst/>
          </a:prstGeom>
        </p:spPr>
      </p:pic>
      <p:sp>
        <p:nvSpPr>
          <p:cNvPr id="9" name="Rectangle 8">
            <a:extLst>
              <a:ext uri="{FF2B5EF4-FFF2-40B4-BE49-F238E27FC236}">
                <a16:creationId xmlns:a16="http://schemas.microsoft.com/office/drawing/2014/main" id="{4E8E3197-7DAB-124A-964C-46A297943CBE}"/>
              </a:ext>
            </a:extLst>
          </p:cNvPr>
          <p:cNvSpPr/>
          <p:nvPr/>
        </p:nvSpPr>
        <p:spPr>
          <a:xfrm>
            <a:off x="6959448" y="213892"/>
            <a:ext cx="5030532" cy="2462213"/>
          </a:xfrm>
          <a:prstGeom prst="rect">
            <a:avLst/>
          </a:prstGeom>
        </p:spPr>
        <p:txBody>
          <a:bodyPr wrap="square">
            <a:spAutoFit/>
          </a:bodyPr>
          <a:lstStyle/>
          <a:p>
            <a:pPr fontAlgn="base"/>
            <a:br>
              <a:rPr lang="en-IN" sz="800" dirty="0"/>
            </a:br>
            <a:r>
              <a:rPr lang="en-IN" sz="800" dirty="0"/>
              <a:t>Q - How can transferring a snapshot to other projects work? </a:t>
            </a:r>
            <a:r>
              <a:rPr lang="en-IN" sz="800" dirty="0" err="1"/>
              <a:t>Isnt</a:t>
            </a:r>
            <a:r>
              <a:rPr lang="en-IN" sz="800" dirty="0"/>
              <a:t> snapshot local to a project unless it is image it wont work for other projects?</a:t>
            </a:r>
          </a:p>
          <a:p>
            <a:pPr fontAlgn="base"/>
            <a:endParaRPr lang="en-IN" sz="800" dirty="0">
              <a:highlight>
                <a:srgbClr val="FFFF00"/>
              </a:highlight>
            </a:endParaRPr>
          </a:p>
          <a:p>
            <a:pPr fontAlgn="base"/>
            <a:r>
              <a:rPr lang="en-IN" sz="800" dirty="0">
                <a:highlight>
                  <a:srgbClr val="FFFF00"/>
                </a:highlight>
              </a:rPr>
              <a:t>You cannot change the storage location of an existing snapshot</a:t>
            </a:r>
            <a:r>
              <a:rPr lang="en-IN" sz="800" dirty="0"/>
              <a:t>. If you need to move a snapshot from one region or multi-regional location to another, you must create a new snapshot and specify its location, and delete the previous snapshot. </a:t>
            </a:r>
            <a:r>
              <a:rPr lang="en-IN" sz="800" dirty="0">
                <a:highlight>
                  <a:srgbClr val="FFFF00"/>
                </a:highlight>
              </a:rPr>
              <a:t>When you create a snapshot, you can only specify one multi-regional location or one regional location. If </a:t>
            </a:r>
            <a:r>
              <a:rPr lang="en-IN" sz="800" dirty="0"/>
              <a:t>you need to store a snapshot in more than one location, you must create a snapshot in each location.</a:t>
            </a:r>
          </a:p>
          <a:p>
            <a:pPr fontAlgn="base"/>
            <a:endParaRPr lang="en-IN" sz="800" dirty="0"/>
          </a:p>
          <a:p>
            <a:pPr fontAlgn="base"/>
            <a:r>
              <a:rPr lang="en-IN" sz="800" dirty="0"/>
              <a:t>For snapshot of one project to another: </a:t>
            </a:r>
            <a:r>
              <a:rPr lang="en-IN" sz="800" dirty="0">
                <a:hlinkClick r:id="rId9">
                  <a:extLst>
                    <a:ext uri="{A12FA001-AC4F-418D-AE19-62706E023703}">
                      <ahyp:hlinkClr xmlns:ahyp="http://schemas.microsoft.com/office/drawing/2018/hyperlinkcolor" val="tx"/>
                    </a:ext>
                  </a:extLst>
                </a:hlinkClick>
              </a:rPr>
              <a:t>https://stackoverflow.com/questions/29585381/google-compute-engine-use-snapshot-from-another-project?utm_medium=organic&amp;utm_source=google_rich_qa&amp;utm_campaign=google_rich_qa</a:t>
            </a:r>
            <a:endParaRPr lang="en-IN" sz="800" dirty="0"/>
          </a:p>
          <a:p>
            <a:pPr fontAlgn="base"/>
            <a:endParaRPr lang="en-IN" sz="800" dirty="0"/>
          </a:p>
          <a:p>
            <a:pPr fontAlgn="base"/>
            <a:r>
              <a:rPr lang="en-IN" sz="800" dirty="0"/>
              <a:t>Q -Can the snapshot be used as the boot disk? the snapshot is recognizable as valid </a:t>
            </a:r>
            <a:r>
              <a:rPr lang="en-IN" sz="800" dirty="0" err="1"/>
              <a:t>os</a:t>
            </a:r>
            <a:r>
              <a:rPr lang="en-IN" sz="800" dirty="0"/>
              <a:t> boot disk?</a:t>
            </a:r>
          </a:p>
          <a:p>
            <a:pPr fontAlgn="base"/>
            <a:endParaRPr lang="en-IN" sz="800" dirty="0"/>
          </a:p>
          <a:p>
            <a:pPr fontAlgn="base"/>
            <a:r>
              <a:rPr lang="en-IN" sz="800" dirty="0"/>
              <a:t>We can share the snapshots of boot </a:t>
            </a:r>
            <a:r>
              <a:rPr lang="en-IN" sz="800" dirty="0" err="1"/>
              <a:t>dist</a:t>
            </a:r>
            <a:r>
              <a:rPr lang="en-IN" sz="800" dirty="0"/>
              <a:t> across the project and region. While booting up an instance we can select that image/snapshot to initiate the instance.</a:t>
            </a:r>
          </a:p>
          <a:p>
            <a:pPr fontAlgn="base"/>
            <a:endParaRPr lang="en-IN" b="0" i="0" u="none" strike="noStrike" dirty="0">
              <a:solidFill>
                <a:srgbClr val="62646A"/>
              </a:solidFill>
              <a:effectLst/>
              <a:latin typeface="Poppins" panose="020B0604020202020204" pitchFamily="34" charset="0"/>
            </a:endParaRPr>
          </a:p>
        </p:txBody>
      </p:sp>
    </p:spTree>
    <p:extLst>
      <p:ext uri="{BB962C8B-B14F-4D97-AF65-F5344CB8AC3E}">
        <p14:creationId xmlns:p14="http://schemas.microsoft.com/office/powerpoint/2010/main" val="252284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589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834314-8CEC-E649-8866-0C4FB1DC271A}"/>
              </a:ext>
            </a:extLst>
          </p:cNvPr>
          <p:cNvSpPr txBox="1"/>
          <p:nvPr/>
        </p:nvSpPr>
        <p:spPr>
          <a:xfrm>
            <a:off x="285750" y="271463"/>
            <a:ext cx="11452594" cy="2862322"/>
          </a:xfrm>
          <a:prstGeom prst="rect">
            <a:avLst/>
          </a:prstGeom>
          <a:noFill/>
        </p:spPr>
        <p:txBody>
          <a:bodyPr wrap="square" rtlCol="0">
            <a:spAutoFit/>
          </a:bodyPr>
          <a:lstStyle/>
          <a:p>
            <a:r>
              <a:rPr lang="en-US" b="1" dirty="0"/>
              <a:t>Case Study </a:t>
            </a:r>
            <a:r>
              <a:rPr lang="en-US" dirty="0"/>
              <a:t>--Helicopter racing league – HRL </a:t>
            </a:r>
            <a:r>
              <a:rPr lang="en-US" dirty="0">
                <a:highlight>
                  <a:srgbClr val="FFFF00"/>
                </a:highlight>
              </a:rPr>
              <a:t>- </a:t>
            </a:r>
            <a:r>
              <a:rPr lang="en-US" i="1" dirty="0">
                <a:highlight>
                  <a:srgbClr val="FFFF00"/>
                </a:highlight>
              </a:rPr>
              <a:t>(PCA exam ) </a:t>
            </a:r>
            <a:br>
              <a:rPr lang="en-US" dirty="0"/>
            </a:br>
            <a:br>
              <a:rPr lang="en-US" dirty="0"/>
            </a:br>
            <a:r>
              <a:rPr lang="en-US" dirty="0"/>
              <a:t>question reference :</a:t>
            </a:r>
            <a:br>
              <a:rPr lang="en-US" dirty="0"/>
            </a:br>
            <a:r>
              <a:rPr lang="en-US" dirty="0"/>
              <a:t>Q1. How can you manage both live streaming and live annotation (</a:t>
            </a:r>
            <a:r>
              <a:rPr lang="en-US" dirty="0" err="1"/>
              <a:t>Wizlab</a:t>
            </a:r>
            <a:r>
              <a:rPr lang="en-US" dirty="0"/>
              <a:t>)</a:t>
            </a:r>
          </a:p>
          <a:p>
            <a:r>
              <a:rPr lang="en-US" dirty="0"/>
              <a:t>	</a:t>
            </a:r>
            <a:r>
              <a:rPr lang="en-US" dirty="0">
                <a:hlinkClick r:id="rId2"/>
              </a:rPr>
              <a:t>https://cloud.google.com/video-intelligence/docs/streaming/live-streaming-overview</a:t>
            </a:r>
            <a:r>
              <a:rPr lang="en-US" dirty="0"/>
              <a:t> </a:t>
            </a:r>
          </a:p>
          <a:p>
            <a:r>
              <a:rPr lang="en-US" dirty="0"/>
              <a:t>	</a:t>
            </a:r>
            <a:r>
              <a:rPr lang="en-US" dirty="0">
                <a:hlinkClick r:id="rId3"/>
              </a:rPr>
              <a:t>https://cloud.google.com/blog/products/data-analytics/streaming-video-using-cloud-data-platform</a:t>
            </a:r>
            <a:r>
              <a:rPr lang="en-US" dirty="0"/>
              <a:t> </a:t>
            </a:r>
          </a:p>
          <a:p>
            <a:r>
              <a:rPr lang="en-US" dirty="0"/>
              <a:t>Q17. There is a need to transform media in to different streaming format , so as to optimize for different format.</a:t>
            </a:r>
          </a:p>
          <a:p>
            <a:r>
              <a:rPr lang="en-US" dirty="0"/>
              <a:t>	</a:t>
            </a:r>
            <a:r>
              <a:rPr lang="en-US" dirty="0">
                <a:hlinkClick r:id="rId4"/>
              </a:rPr>
              <a:t>https://cloud.google.com/transcoder/docs/concepts/overview</a:t>
            </a:r>
            <a:r>
              <a:rPr lang="en-US" dirty="0"/>
              <a:t> </a:t>
            </a:r>
          </a:p>
          <a:p>
            <a:endParaRPr lang="en-US" dirty="0"/>
          </a:p>
          <a:p>
            <a:endParaRPr lang="en-US" dirty="0"/>
          </a:p>
        </p:txBody>
      </p:sp>
      <p:sp>
        <p:nvSpPr>
          <p:cNvPr id="3" name="TextBox 2">
            <a:extLst>
              <a:ext uri="{FF2B5EF4-FFF2-40B4-BE49-F238E27FC236}">
                <a16:creationId xmlns:a16="http://schemas.microsoft.com/office/drawing/2014/main" id="{059B1BDA-166E-BE4A-A104-374EA7B0095F}"/>
              </a:ext>
            </a:extLst>
          </p:cNvPr>
          <p:cNvSpPr txBox="1"/>
          <p:nvPr/>
        </p:nvSpPr>
        <p:spPr>
          <a:xfrm>
            <a:off x="285750" y="2896256"/>
            <a:ext cx="10676417" cy="3970318"/>
          </a:xfrm>
          <a:prstGeom prst="rect">
            <a:avLst/>
          </a:prstGeom>
          <a:noFill/>
        </p:spPr>
        <p:txBody>
          <a:bodyPr wrap="square" rtlCol="0">
            <a:spAutoFit/>
          </a:bodyPr>
          <a:lstStyle/>
          <a:p>
            <a:r>
              <a:rPr lang="en-US" b="1" i="1" dirty="0"/>
              <a:t>***Telemetry</a:t>
            </a:r>
            <a:r>
              <a:rPr lang="en-US" dirty="0"/>
              <a:t> –  is important for this case study   -- </a:t>
            </a:r>
            <a:r>
              <a:rPr lang="en-US" dirty="0">
                <a:highlight>
                  <a:srgbClr val="FFFF00"/>
                </a:highlight>
              </a:rPr>
              <a:t>Operation suit / ISTIO / Prometheus / Service Control API </a:t>
            </a:r>
            <a:br>
              <a:rPr lang="en-US" dirty="0"/>
            </a:br>
            <a:br>
              <a:rPr lang="en-US" dirty="0"/>
            </a:br>
            <a:r>
              <a:rPr lang="en-US" dirty="0"/>
              <a:t>--and in this link you can study about ISTIO telemetry solution and how it can help a customer  - </a:t>
            </a:r>
            <a:r>
              <a:rPr lang="en-US" dirty="0">
                <a:hlinkClick r:id="rId5"/>
              </a:rPr>
              <a:t>https://www.coursera.org/lecture/hybrid-cloud-service-mesh-anthos/telemetry-and-observability-in-service-mesh-jeANQ</a:t>
            </a:r>
            <a:r>
              <a:rPr lang="en-US" dirty="0"/>
              <a:t> </a:t>
            </a:r>
            <a:br>
              <a:rPr lang="en-US" dirty="0"/>
            </a:br>
            <a:r>
              <a:rPr lang="en-US" dirty="0">
                <a:hlinkClick r:id="rId6"/>
              </a:rPr>
              <a:t>https://istio.io/latest/about/service-mesh/</a:t>
            </a:r>
            <a:r>
              <a:rPr lang="en-US" dirty="0"/>
              <a:t>     (OPEN SOURCE)</a:t>
            </a:r>
            <a:br>
              <a:rPr lang="en-US" dirty="0"/>
            </a:br>
            <a:br>
              <a:rPr lang="en-US" dirty="0"/>
            </a:br>
            <a:r>
              <a:rPr lang="en-US" dirty="0"/>
              <a:t>--Google Telemetry service </a:t>
            </a:r>
            <a:r>
              <a:rPr lang="en-US" dirty="0">
                <a:sym typeface="Wingdings" pitchFamily="2" charset="2"/>
              </a:rPr>
              <a:t> Service control API v2</a:t>
            </a:r>
          </a:p>
          <a:p>
            <a:r>
              <a:rPr lang="en-US" dirty="0">
                <a:hlinkClick r:id="rId7"/>
              </a:rPr>
              <a:t>https://cloud.google.com/service-infrastructure/docs/telemetry-reporting</a:t>
            </a:r>
            <a:br>
              <a:rPr lang="en-US" dirty="0"/>
            </a:br>
            <a:br>
              <a:rPr lang="en-US" dirty="0"/>
            </a:br>
            <a:r>
              <a:rPr lang="en-US" dirty="0"/>
              <a:t>-- another  open source solution </a:t>
            </a:r>
            <a:br>
              <a:rPr lang="en-US" dirty="0"/>
            </a:br>
            <a:r>
              <a:rPr lang="en-IN" dirty="0">
                <a:hlinkClick r:id="rId8"/>
              </a:rPr>
              <a:t>https://prometheus.io/docs/introduction/overview/</a:t>
            </a:r>
            <a:r>
              <a:rPr lang="en-IN" dirty="0"/>
              <a:t> </a:t>
            </a:r>
          </a:p>
          <a:p>
            <a:endParaRPr lang="en-US" dirty="0"/>
          </a:p>
          <a:p>
            <a:endParaRPr lang="en-US" dirty="0"/>
          </a:p>
        </p:txBody>
      </p:sp>
    </p:spTree>
    <p:extLst>
      <p:ext uri="{BB962C8B-B14F-4D97-AF65-F5344CB8AC3E}">
        <p14:creationId xmlns:p14="http://schemas.microsoft.com/office/powerpoint/2010/main" val="258494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EB8B1F-3860-FF40-9F7A-001C1C95A4FE}"/>
              </a:ext>
            </a:extLst>
          </p:cNvPr>
          <p:cNvSpPr txBox="1"/>
          <p:nvPr/>
        </p:nvSpPr>
        <p:spPr>
          <a:xfrm>
            <a:off x="382772" y="138223"/>
            <a:ext cx="5344155" cy="369332"/>
          </a:xfrm>
          <a:prstGeom prst="rect">
            <a:avLst/>
          </a:prstGeom>
          <a:noFill/>
        </p:spPr>
        <p:txBody>
          <a:bodyPr wrap="none" rtlCol="0">
            <a:spAutoFit/>
          </a:bodyPr>
          <a:lstStyle/>
          <a:p>
            <a:r>
              <a:rPr lang="en-IN" b="1" dirty="0"/>
              <a:t>Google Cloud's operations suite (formerly </a:t>
            </a:r>
            <a:r>
              <a:rPr lang="en-IN" b="1" dirty="0" err="1"/>
              <a:t>Stackdriver</a:t>
            </a:r>
            <a:r>
              <a:rPr lang="en-IN" b="1" dirty="0"/>
              <a:t>)</a:t>
            </a:r>
            <a:endParaRPr lang="en-US" dirty="0"/>
          </a:p>
        </p:txBody>
      </p:sp>
    </p:spTree>
    <p:extLst>
      <p:ext uri="{BB962C8B-B14F-4D97-AF65-F5344CB8AC3E}">
        <p14:creationId xmlns:p14="http://schemas.microsoft.com/office/powerpoint/2010/main" val="4258757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EB8B1F-3860-FF40-9F7A-001C1C95A4FE}"/>
              </a:ext>
            </a:extLst>
          </p:cNvPr>
          <p:cNvSpPr txBox="1"/>
          <p:nvPr/>
        </p:nvSpPr>
        <p:spPr>
          <a:xfrm>
            <a:off x="0" y="138223"/>
            <a:ext cx="11157029" cy="369332"/>
          </a:xfrm>
          <a:prstGeom prst="rect">
            <a:avLst/>
          </a:prstGeom>
          <a:noFill/>
        </p:spPr>
        <p:txBody>
          <a:bodyPr wrap="none" rtlCol="0">
            <a:spAutoFit/>
          </a:bodyPr>
          <a:lstStyle/>
          <a:p>
            <a:pPr fontAlgn="ctr"/>
            <a:r>
              <a:rPr lang="en-IN" b="1" dirty="0"/>
              <a:t>Customer-managed encryption keys - </a:t>
            </a:r>
            <a:r>
              <a:rPr lang="en-IN" b="1" dirty="0">
                <a:hlinkClick r:id="rId2"/>
              </a:rPr>
              <a:t>https://cloud.google.com/storage/docs/encryption/customer-managed-keys</a:t>
            </a:r>
            <a:r>
              <a:rPr lang="en-IN" b="1" dirty="0"/>
              <a:t> </a:t>
            </a:r>
          </a:p>
        </p:txBody>
      </p:sp>
      <p:sp>
        <p:nvSpPr>
          <p:cNvPr id="3" name="TextBox 2">
            <a:extLst>
              <a:ext uri="{FF2B5EF4-FFF2-40B4-BE49-F238E27FC236}">
                <a16:creationId xmlns:a16="http://schemas.microsoft.com/office/drawing/2014/main" id="{7D5157E1-4BFC-DE44-9586-C0157A4D323C}"/>
              </a:ext>
            </a:extLst>
          </p:cNvPr>
          <p:cNvSpPr txBox="1"/>
          <p:nvPr/>
        </p:nvSpPr>
        <p:spPr>
          <a:xfrm>
            <a:off x="95693" y="637953"/>
            <a:ext cx="2130711" cy="369332"/>
          </a:xfrm>
          <a:prstGeom prst="rect">
            <a:avLst/>
          </a:prstGeom>
          <a:noFill/>
        </p:spPr>
        <p:txBody>
          <a:bodyPr wrap="none" rtlCol="0">
            <a:spAutoFit/>
          </a:bodyPr>
          <a:lstStyle/>
          <a:p>
            <a:r>
              <a:rPr lang="en-US" dirty="0"/>
              <a:t>Q1- When  it is used </a:t>
            </a:r>
          </a:p>
        </p:txBody>
      </p:sp>
    </p:spTree>
    <p:extLst>
      <p:ext uri="{BB962C8B-B14F-4D97-AF65-F5344CB8AC3E}">
        <p14:creationId xmlns:p14="http://schemas.microsoft.com/office/powerpoint/2010/main" val="24820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359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EB8B1F-3860-FF40-9F7A-001C1C95A4FE}"/>
              </a:ext>
            </a:extLst>
          </p:cNvPr>
          <p:cNvSpPr txBox="1"/>
          <p:nvPr/>
        </p:nvSpPr>
        <p:spPr>
          <a:xfrm>
            <a:off x="382772" y="138223"/>
            <a:ext cx="11225765" cy="369332"/>
          </a:xfrm>
          <a:prstGeom prst="rect">
            <a:avLst/>
          </a:prstGeom>
          <a:noFill/>
        </p:spPr>
        <p:txBody>
          <a:bodyPr wrap="none" rtlCol="0">
            <a:spAutoFit/>
          </a:bodyPr>
          <a:lstStyle/>
          <a:p>
            <a:r>
              <a:rPr lang="en-IN" b="1" dirty="0"/>
              <a:t>VM Migration -- </a:t>
            </a:r>
            <a:r>
              <a:rPr lang="en-IN" b="1" dirty="0">
                <a:hlinkClick r:id="rId2"/>
              </a:rPr>
              <a:t>https://cloud.google.com/architecture/migrating-vms-migrate-for-compute-engine-getting-started</a:t>
            </a:r>
            <a:r>
              <a:rPr lang="en-IN" b="1" dirty="0"/>
              <a:t>  </a:t>
            </a:r>
            <a:endParaRPr lang="en-US" dirty="0"/>
          </a:p>
        </p:txBody>
      </p:sp>
    </p:spTree>
    <p:extLst>
      <p:ext uri="{BB962C8B-B14F-4D97-AF65-F5344CB8AC3E}">
        <p14:creationId xmlns:p14="http://schemas.microsoft.com/office/powerpoint/2010/main" val="3038227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91F948-551A-254D-BCA6-9EA569C1EA12}"/>
              </a:ext>
            </a:extLst>
          </p:cNvPr>
          <p:cNvSpPr txBox="1"/>
          <p:nvPr/>
        </p:nvSpPr>
        <p:spPr>
          <a:xfrm>
            <a:off x="0" y="85061"/>
            <a:ext cx="9375323" cy="369332"/>
          </a:xfrm>
          <a:prstGeom prst="rect">
            <a:avLst/>
          </a:prstGeom>
          <a:noFill/>
        </p:spPr>
        <p:txBody>
          <a:bodyPr wrap="none" rtlCol="0">
            <a:spAutoFit/>
          </a:bodyPr>
          <a:lstStyle/>
          <a:p>
            <a:r>
              <a:rPr lang="en-US" dirty="0"/>
              <a:t>Shutdown script for a Preemptible VM - </a:t>
            </a:r>
            <a:r>
              <a:rPr lang="en-US" dirty="0">
                <a:hlinkClick r:id="rId2"/>
              </a:rPr>
              <a:t>https://cloud.google.com/compute/docs/shutdownscript</a:t>
            </a:r>
            <a:r>
              <a:rPr lang="en-US" dirty="0"/>
              <a:t>  </a:t>
            </a:r>
          </a:p>
        </p:txBody>
      </p:sp>
    </p:spTree>
    <p:extLst>
      <p:ext uri="{BB962C8B-B14F-4D97-AF65-F5344CB8AC3E}">
        <p14:creationId xmlns:p14="http://schemas.microsoft.com/office/powerpoint/2010/main" val="4219347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133F3EB1-84E3-E343-90EC-8B28027B70DE}"/>
              </a:ext>
            </a:extLst>
          </p:cNvPr>
          <p:cNvPicPr>
            <a:picLocks noChangeAspect="1"/>
          </p:cNvPicPr>
          <p:nvPr/>
        </p:nvPicPr>
        <p:blipFill>
          <a:blip r:embed="rId2"/>
          <a:stretch>
            <a:fillRect/>
          </a:stretch>
        </p:blipFill>
        <p:spPr>
          <a:xfrm>
            <a:off x="208440" y="3429000"/>
            <a:ext cx="5338763" cy="3026120"/>
          </a:xfrm>
          <a:prstGeom prst="rect">
            <a:avLst/>
          </a:prstGeom>
        </p:spPr>
      </p:pic>
      <p:pic>
        <p:nvPicPr>
          <p:cNvPr id="5" name="Picture 4" descr="Graphical user interface&#10;&#10;Description automatically generated with medium confidence">
            <a:extLst>
              <a:ext uri="{FF2B5EF4-FFF2-40B4-BE49-F238E27FC236}">
                <a16:creationId xmlns:a16="http://schemas.microsoft.com/office/drawing/2014/main" id="{49A4DD12-7CC8-FA46-BC7D-9F85EB7AC8AB}"/>
              </a:ext>
            </a:extLst>
          </p:cNvPr>
          <p:cNvPicPr>
            <a:picLocks noChangeAspect="1"/>
          </p:cNvPicPr>
          <p:nvPr/>
        </p:nvPicPr>
        <p:blipFill>
          <a:blip r:embed="rId3"/>
          <a:stretch>
            <a:fillRect/>
          </a:stretch>
        </p:blipFill>
        <p:spPr>
          <a:xfrm>
            <a:off x="5650026" y="0"/>
            <a:ext cx="5822504" cy="3192371"/>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C0CDBB4E-2B28-E546-A288-DBC47D3CE56F}"/>
              </a:ext>
            </a:extLst>
          </p:cNvPr>
          <p:cNvPicPr>
            <a:picLocks noChangeAspect="1"/>
          </p:cNvPicPr>
          <p:nvPr/>
        </p:nvPicPr>
        <p:blipFill>
          <a:blip r:embed="rId4"/>
          <a:stretch>
            <a:fillRect/>
          </a:stretch>
        </p:blipFill>
        <p:spPr>
          <a:xfrm>
            <a:off x="5650026" y="3429000"/>
            <a:ext cx="5623763" cy="3026120"/>
          </a:xfrm>
          <a:prstGeom prst="rect">
            <a:avLst/>
          </a:prstGeom>
        </p:spPr>
      </p:pic>
      <p:sp>
        <p:nvSpPr>
          <p:cNvPr id="8" name="Rectangle 7">
            <a:extLst>
              <a:ext uri="{FF2B5EF4-FFF2-40B4-BE49-F238E27FC236}">
                <a16:creationId xmlns:a16="http://schemas.microsoft.com/office/drawing/2014/main" id="{F658AE03-E354-F44B-B6CB-0C73B5D73ED0}"/>
              </a:ext>
            </a:extLst>
          </p:cNvPr>
          <p:cNvSpPr/>
          <p:nvPr/>
        </p:nvSpPr>
        <p:spPr>
          <a:xfrm>
            <a:off x="719470" y="948423"/>
            <a:ext cx="4263548" cy="1754326"/>
          </a:xfrm>
          <a:prstGeom prst="rect">
            <a:avLst/>
          </a:prstGeom>
        </p:spPr>
        <p:txBody>
          <a:bodyPr wrap="square">
            <a:spAutoFit/>
          </a:bodyPr>
          <a:lstStyle/>
          <a:p>
            <a:r>
              <a:rPr lang="en-IN" b="0" i="0" strike="noStrike" dirty="0">
                <a:effectLst/>
                <a:latin typeface="Segoe UI" panose="020B0502040204020203" pitchFamily="34" charset="0"/>
                <a:hlinkClick r:id="rId5" tooltip="https://docs.google.com/forms/d/e/1faipqlsdzwjtphdhlq_rl-itdeuyjvbgm5q12hjytwr09vflcc9olia/viewform">
                  <a:extLst>
                    <a:ext uri="{A12FA001-AC4F-418D-AE19-62706E023703}">
                      <ahyp:hlinkClr xmlns:ahyp="http://schemas.microsoft.com/office/drawing/2018/hyperlinkcolor" val="tx"/>
                    </a:ext>
                  </a:extLst>
                </a:hlinkClick>
              </a:rPr>
              <a:t>Week 2 quiz    </a:t>
            </a:r>
          </a:p>
          <a:p>
            <a:br>
              <a:rPr lang="en-IN" dirty="0">
                <a:solidFill>
                  <a:srgbClr val="0563C1"/>
                </a:solidFill>
                <a:latin typeface="Segoe UI" panose="020B0502040204020203" pitchFamily="34" charset="0"/>
                <a:hlinkClick r:id="rId5" tooltip="https://docs.google.com/forms/d/e/1faipqlsdzwjtphdhlq_rl-itdeuyjvbgm5q12hjytwr09vflcc9olia/viewform">
                  <a:extLst>
                    <a:ext uri="{A12FA001-AC4F-418D-AE19-62706E023703}">
                      <ahyp:hlinkClr xmlns:ahyp="http://schemas.microsoft.com/office/drawing/2018/hyperlinkcolor" val="tx"/>
                    </a:ext>
                  </a:extLst>
                </a:hlinkClick>
              </a:rPr>
            </a:br>
            <a:r>
              <a:rPr lang="en-IN" b="0" i="0" u="none" strike="noStrike" dirty="0">
                <a:solidFill>
                  <a:srgbClr val="0563C1"/>
                </a:solidFill>
                <a:effectLst/>
                <a:latin typeface="Segoe UI" panose="020B0502040204020203" pitchFamily="34" charset="0"/>
                <a:hlinkClick r:id="rId5" tooltip="https://docs.google.com/forms/d/e/1faipqlsdzwjtphdhlq_rl-itdeuyjvbgm5q12hjytwr09vflcc9olia/viewform">
                  <a:extLst>
                    <a:ext uri="{A12FA001-AC4F-418D-AE19-62706E023703}">
                      <ahyp:hlinkClr xmlns:ahyp="http://schemas.microsoft.com/office/drawing/2018/hyperlinkcolor" val="tx"/>
                    </a:ext>
                  </a:extLst>
                </a:hlinkClick>
              </a:rPr>
              <a:t>https://docs.google.com/forms/d/e/1FAIpQLSdZwJTphDHlq_rl-ITDEUyJvbgm5q12HJYTwr09VfLCC9oLIA/viewform</a:t>
            </a:r>
            <a:endParaRPr lang="en-US" dirty="0"/>
          </a:p>
        </p:txBody>
      </p:sp>
    </p:spTree>
    <p:extLst>
      <p:ext uri="{BB962C8B-B14F-4D97-AF65-F5344CB8AC3E}">
        <p14:creationId xmlns:p14="http://schemas.microsoft.com/office/powerpoint/2010/main" val="1418213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DE7589-19B7-C545-A7A9-7BFEA820E54A}"/>
              </a:ext>
            </a:extLst>
          </p:cNvPr>
          <p:cNvSpPr txBox="1"/>
          <p:nvPr/>
        </p:nvSpPr>
        <p:spPr>
          <a:xfrm>
            <a:off x="3530010" y="2073348"/>
            <a:ext cx="3625702" cy="1754326"/>
          </a:xfrm>
          <a:prstGeom prst="rect">
            <a:avLst/>
          </a:prstGeom>
          <a:noFill/>
        </p:spPr>
        <p:txBody>
          <a:bodyPr wrap="square" rtlCol="0">
            <a:spAutoFit/>
          </a:bodyPr>
          <a:lstStyle/>
          <a:p>
            <a:r>
              <a:rPr lang="en-US" dirty="0"/>
              <a:t>Test 1 </a:t>
            </a:r>
            <a:r>
              <a:rPr lang="en-US" dirty="0" err="1"/>
              <a:t>Whizlab</a:t>
            </a:r>
            <a:r>
              <a:rPr lang="en-US" dirty="0"/>
              <a:t>. --</a:t>
            </a:r>
            <a:r>
              <a:rPr lang="en-US" dirty="0">
                <a:sym typeface="Wingdings" pitchFamily="2" charset="2"/>
              </a:rPr>
              <a:t> </a:t>
            </a:r>
            <a:r>
              <a:rPr lang="en-US" dirty="0">
                <a:hlinkClick r:id="rId2"/>
              </a:rPr>
              <a:t>https://www.whizlabs.com/learn/course/google-cloud-certified-professional-cloud-architect/239/quiz/14776/report/6216091</a:t>
            </a:r>
            <a:r>
              <a:rPr lang="en-US" dirty="0"/>
              <a:t> </a:t>
            </a:r>
          </a:p>
        </p:txBody>
      </p:sp>
    </p:spTree>
    <p:extLst>
      <p:ext uri="{BB962C8B-B14F-4D97-AF65-F5344CB8AC3E}">
        <p14:creationId xmlns:p14="http://schemas.microsoft.com/office/powerpoint/2010/main" val="416736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045BE452-DE5F-AF4D-860F-DB2D213EE275}"/>
              </a:ext>
            </a:extLst>
          </p:cNvPr>
          <p:cNvPicPr>
            <a:picLocks noChangeAspect="1"/>
          </p:cNvPicPr>
          <p:nvPr/>
        </p:nvPicPr>
        <p:blipFill>
          <a:blip r:embed="rId2"/>
          <a:stretch>
            <a:fillRect/>
          </a:stretch>
        </p:blipFill>
        <p:spPr>
          <a:xfrm>
            <a:off x="0" y="0"/>
            <a:ext cx="7610215" cy="2157413"/>
          </a:xfrm>
          <a:prstGeom prst="rect">
            <a:avLst/>
          </a:prstGeom>
        </p:spPr>
      </p:pic>
      <p:pic>
        <p:nvPicPr>
          <p:cNvPr id="12" name="Picture 11" descr="Table&#10;&#10;Description automatically generated">
            <a:extLst>
              <a:ext uri="{FF2B5EF4-FFF2-40B4-BE49-F238E27FC236}">
                <a16:creationId xmlns:a16="http://schemas.microsoft.com/office/drawing/2014/main" id="{67745482-26FC-6F43-9235-4A1AA0682EB9}"/>
              </a:ext>
            </a:extLst>
          </p:cNvPr>
          <p:cNvPicPr>
            <a:picLocks noChangeAspect="1"/>
          </p:cNvPicPr>
          <p:nvPr/>
        </p:nvPicPr>
        <p:blipFill>
          <a:blip r:embed="rId3"/>
          <a:stretch>
            <a:fillRect/>
          </a:stretch>
        </p:blipFill>
        <p:spPr>
          <a:xfrm>
            <a:off x="3753293" y="2050972"/>
            <a:ext cx="8019607" cy="4633897"/>
          </a:xfrm>
          <a:prstGeom prst="rect">
            <a:avLst/>
          </a:prstGeom>
        </p:spPr>
      </p:pic>
      <p:sp>
        <p:nvSpPr>
          <p:cNvPr id="10" name="Rectangle 9">
            <a:extLst>
              <a:ext uri="{FF2B5EF4-FFF2-40B4-BE49-F238E27FC236}">
                <a16:creationId xmlns:a16="http://schemas.microsoft.com/office/drawing/2014/main" id="{A069DAA9-8D66-0942-B803-1D3577CAE7BE}"/>
              </a:ext>
            </a:extLst>
          </p:cNvPr>
          <p:cNvSpPr/>
          <p:nvPr/>
        </p:nvSpPr>
        <p:spPr>
          <a:xfrm>
            <a:off x="4062124" y="6336459"/>
            <a:ext cx="2697754" cy="3484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7300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BE1A3E24-8D05-AB4A-A8B2-0E1DA5C28FFF}"/>
              </a:ext>
            </a:extLst>
          </p:cNvPr>
          <p:cNvPicPr>
            <a:picLocks noChangeAspect="1"/>
          </p:cNvPicPr>
          <p:nvPr/>
        </p:nvPicPr>
        <p:blipFill>
          <a:blip r:embed="rId2"/>
          <a:stretch>
            <a:fillRect/>
          </a:stretch>
        </p:blipFill>
        <p:spPr>
          <a:xfrm>
            <a:off x="224282" y="564228"/>
            <a:ext cx="8976565" cy="1719850"/>
          </a:xfrm>
          <a:prstGeom prst="rect">
            <a:avLst/>
          </a:prstGeom>
        </p:spPr>
      </p:pic>
      <p:sp>
        <p:nvSpPr>
          <p:cNvPr id="4" name="TextBox 3">
            <a:extLst>
              <a:ext uri="{FF2B5EF4-FFF2-40B4-BE49-F238E27FC236}">
                <a16:creationId xmlns:a16="http://schemas.microsoft.com/office/drawing/2014/main" id="{1D37DB97-CD1F-2F46-A77F-E3EB156100ED}"/>
              </a:ext>
            </a:extLst>
          </p:cNvPr>
          <p:cNvSpPr txBox="1"/>
          <p:nvPr/>
        </p:nvSpPr>
        <p:spPr>
          <a:xfrm>
            <a:off x="342899" y="2557463"/>
            <a:ext cx="11576199" cy="3570208"/>
          </a:xfrm>
          <a:prstGeom prst="rect">
            <a:avLst/>
          </a:prstGeom>
          <a:noFill/>
        </p:spPr>
        <p:txBody>
          <a:bodyPr wrap="square" rtlCol="0">
            <a:spAutoFit/>
          </a:bodyPr>
          <a:lstStyle/>
          <a:p>
            <a:r>
              <a:rPr lang="en-US" dirty="0"/>
              <a:t>VPC network peering support internal address (which can be  RFC1918 (private access ))   - but direct peering does not support RFC 1918 </a:t>
            </a:r>
          </a:p>
          <a:p>
            <a:br>
              <a:rPr lang="en-US" dirty="0"/>
            </a:br>
            <a:r>
              <a:rPr lang="en-US" dirty="0">
                <a:hlinkClick r:id="rId3"/>
              </a:rPr>
              <a:t>https://cloud.google.com/vpc/docs/vpc-peering</a:t>
            </a:r>
            <a:r>
              <a:rPr lang="en-US" dirty="0"/>
              <a:t> </a:t>
            </a:r>
            <a:br>
              <a:rPr lang="en-US" dirty="0"/>
            </a:br>
            <a:br>
              <a:rPr lang="en-US" dirty="0"/>
            </a:br>
            <a:r>
              <a:rPr lang="en-US" dirty="0"/>
              <a:t>Shared VPC support internal IP communication - </a:t>
            </a:r>
            <a:r>
              <a:rPr lang="en-US" dirty="0">
                <a:hlinkClick r:id="rId4"/>
              </a:rPr>
              <a:t>https://cloud.google.com/vpc/docs/shared-vpc</a:t>
            </a:r>
            <a:br>
              <a:rPr lang="en-US" dirty="0"/>
            </a:br>
            <a:br>
              <a:rPr lang="en-US" dirty="0"/>
            </a:br>
            <a:r>
              <a:rPr lang="en-US" dirty="0"/>
              <a:t>cloud interconnect ( and partner ) support – RFC 1918  - </a:t>
            </a:r>
            <a:r>
              <a:rPr lang="en-US" dirty="0">
                <a:hlinkClick r:id="rId5"/>
              </a:rPr>
              <a:t>https://cloud.google.com/network-connectivity/docs/interconnect/concepts/overview</a:t>
            </a:r>
            <a:r>
              <a:rPr lang="en-US" dirty="0"/>
              <a:t> </a:t>
            </a:r>
          </a:p>
          <a:p>
            <a:r>
              <a:rPr lang="en-IN" sz="1000" dirty="0">
                <a:highlight>
                  <a:srgbClr val="FFFF00"/>
                </a:highlight>
              </a:rPr>
              <a:t>Your VPC network's internal IP addresses are directly accessible from your on-premises network. You don't need to use a NAT device or VPN tunnel to reach internal IP addresses. </a:t>
            </a:r>
            <a:endParaRPr lang="en-US" sz="1000" dirty="0">
              <a:highlight>
                <a:srgbClr val="FFFF00"/>
              </a:highlight>
            </a:endParaRPr>
          </a:p>
          <a:p>
            <a:endParaRPr lang="en-US" dirty="0"/>
          </a:p>
          <a:p>
            <a:r>
              <a:rPr lang="en-US" dirty="0"/>
              <a:t>Difference  between different  connectivity options (VPN / Interconnect / peering ) </a:t>
            </a:r>
          </a:p>
          <a:p>
            <a:endParaRPr lang="en-US" dirty="0"/>
          </a:p>
        </p:txBody>
      </p:sp>
      <p:sp>
        <p:nvSpPr>
          <p:cNvPr id="5" name="TextBox 4">
            <a:extLst>
              <a:ext uri="{FF2B5EF4-FFF2-40B4-BE49-F238E27FC236}">
                <a16:creationId xmlns:a16="http://schemas.microsoft.com/office/drawing/2014/main" id="{79AEDF8C-B54B-8F4C-9B8A-BA9A9938CE29}"/>
              </a:ext>
            </a:extLst>
          </p:cNvPr>
          <p:cNvSpPr txBox="1"/>
          <p:nvPr/>
        </p:nvSpPr>
        <p:spPr>
          <a:xfrm>
            <a:off x="224282" y="106326"/>
            <a:ext cx="1110753" cy="369332"/>
          </a:xfrm>
          <a:prstGeom prst="rect">
            <a:avLst/>
          </a:prstGeom>
          <a:noFill/>
        </p:spPr>
        <p:txBody>
          <a:bodyPr wrap="none" rtlCol="0">
            <a:spAutoFit/>
          </a:bodyPr>
          <a:lstStyle/>
          <a:p>
            <a:r>
              <a:rPr lang="en-US" dirty="0"/>
              <a:t>RFC 1918 </a:t>
            </a:r>
          </a:p>
        </p:txBody>
      </p:sp>
      <p:pic>
        <p:nvPicPr>
          <p:cNvPr id="6" name="Picture 5">
            <a:extLst>
              <a:ext uri="{FF2B5EF4-FFF2-40B4-BE49-F238E27FC236}">
                <a16:creationId xmlns:a16="http://schemas.microsoft.com/office/drawing/2014/main" id="{51C0F838-2764-984E-87C3-CA00B28047AA}"/>
              </a:ext>
            </a:extLst>
          </p:cNvPr>
          <p:cNvPicPr>
            <a:picLocks noChangeAspect="1"/>
          </p:cNvPicPr>
          <p:nvPr/>
        </p:nvPicPr>
        <p:blipFill>
          <a:blip r:embed="rId6"/>
          <a:stretch>
            <a:fillRect/>
          </a:stretch>
        </p:blipFill>
        <p:spPr>
          <a:xfrm>
            <a:off x="5492750" y="3181350"/>
            <a:ext cx="1206500" cy="495300"/>
          </a:xfrm>
          <a:prstGeom prst="rect">
            <a:avLst/>
          </a:prstGeom>
        </p:spPr>
      </p:pic>
    </p:spTree>
    <p:extLst>
      <p:ext uri="{BB962C8B-B14F-4D97-AF65-F5344CB8AC3E}">
        <p14:creationId xmlns:p14="http://schemas.microsoft.com/office/powerpoint/2010/main" val="3054547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1A64C7D1-B762-5842-A8D3-B3ED528EFB2A}"/>
              </a:ext>
            </a:extLst>
          </p:cNvPr>
          <p:cNvPicPr>
            <a:picLocks noChangeAspect="1"/>
          </p:cNvPicPr>
          <p:nvPr/>
        </p:nvPicPr>
        <p:blipFill>
          <a:blip r:embed="rId2"/>
          <a:stretch>
            <a:fillRect/>
          </a:stretch>
        </p:blipFill>
        <p:spPr>
          <a:xfrm>
            <a:off x="0" y="1083880"/>
            <a:ext cx="6300788" cy="1198202"/>
          </a:xfrm>
          <a:prstGeom prst="rect">
            <a:avLst/>
          </a:prstGeom>
        </p:spPr>
      </p:pic>
      <p:sp>
        <p:nvSpPr>
          <p:cNvPr id="4" name="TextBox 3">
            <a:extLst>
              <a:ext uri="{FF2B5EF4-FFF2-40B4-BE49-F238E27FC236}">
                <a16:creationId xmlns:a16="http://schemas.microsoft.com/office/drawing/2014/main" id="{6056EF41-5BAA-164F-A3EA-544D7EB7FBAC}"/>
              </a:ext>
            </a:extLst>
          </p:cNvPr>
          <p:cNvSpPr txBox="1"/>
          <p:nvPr/>
        </p:nvSpPr>
        <p:spPr>
          <a:xfrm>
            <a:off x="170121" y="0"/>
            <a:ext cx="1389098" cy="369332"/>
          </a:xfrm>
          <a:prstGeom prst="rect">
            <a:avLst/>
          </a:prstGeom>
          <a:noFill/>
        </p:spPr>
        <p:txBody>
          <a:bodyPr wrap="none" rtlCol="0">
            <a:spAutoFit/>
          </a:bodyPr>
          <a:lstStyle/>
          <a:p>
            <a:r>
              <a:rPr lang="en-US" dirty="0"/>
              <a:t>EKM vs KMS </a:t>
            </a:r>
          </a:p>
        </p:txBody>
      </p:sp>
      <p:pic>
        <p:nvPicPr>
          <p:cNvPr id="6" name="Picture 5">
            <a:extLst>
              <a:ext uri="{FF2B5EF4-FFF2-40B4-BE49-F238E27FC236}">
                <a16:creationId xmlns:a16="http://schemas.microsoft.com/office/drawing/2014/main" id="{E88A939F-B156-F54D-AF70-3C3CD0EEBAD9}"/>
              </a:ext>
            </a:extLst>
          </p:cNvPr>
          <p:cNvPicPr>
            <a:picLocks noChangeAspect="1"/>
          </p:cNvPicPr>
          <p:nvPr/>
        </p:nvPicPr>
        <p:blipFill>
          <a:blip r:embed="rId3"/>
          <a:stretch>
            <a:fillRect/>
          </a:stretch>
        </p:blipFill>
        <p:spPr>
          <a:xfrm>
            <a:off x="0" y="3293942"/>
            <a:ext cx="12192000" cy="270115"/>
          </a:xfrm>
          <a:prstGeom prst="rect">
            <a:avLst/>
          </a:prstGeom>
        </p:spPr>
      </p:pic>
      <p:pic>
        <p:nvPicPr>
          <p:cNvPr id="8" name="Picture 7">
            <a:extLst>
              <a:ext uri="{FF2B5EF4-FFF2-40B4-BE49-F238E27FC236}">
                <a16:creationId xmlns:a16="http://schemas.microsoft.com/office/drawing/2014/main" id="{15E26523-0976-6444-9EAB-37D5FDE4BDAE}"/>
              </a:ext>
            </a:extLst>
          </p:cNvPr>
          <p:cNvPicPr>
            <a:picLocks noChangeAspect="1"/>
          </p:cNvPicPr>
          <p:nvPr/>
        </p:nvPicPr>
        <p:blipFill>
          <a:blip r:embed="rId4"/>
          <a:stretch>
            <a:fillRect/>
          </a:stretch>
        </p:blipFill>
        <p:spPr>
          <a:xfrm>
            <a:off x="0" y="2466950"/>
            <a:ext cx="12192000" cy="657757"/>
          </a:xfrm>
          <a:prstGeom prst="rect">
            <a:avLst/>
          </a:prstGeom>
        </p:spPr>
      </p:pic>
      <p:sp>
        <p:nvSpPr>
          <p:cNvPr id="9" name="TextBox 8">
            <a:extLst>
              <a:ext uri="{FF2B5EF4-FFF2-40B4-BE49-F238E27FC236}">
                <a16:creationId xmlns:a16="http://schemas.microsoft.com/office/drawing/2014/main" id="{26A5F02A-D142-2A4A-9426-A2EF77C8A2C3}"/>
              </a:ext>
            </a:extLst>
          </p:cNvPr>
          <p:cNvSpPr txBox="1"/>
          <p:nvPr/>
        </p:nvSpPr>
        <p:spPr>
          <a:xfrm>
            <a:off x="0" y="4000500"/>
            <a:ext cx="6944593" cy="923330"/>
          </a:xfrm>
          <a:prstGeom prst="rect">
            <a:avLst/>
          </a:prstGeom>
          <a:noFill/>
        </p:spPr>
        <p:txBody>
          <a:bodyPr wrap="none" rtlCol="0">
            <a:spAutoFit/>
          </a:bodyPr>
          <a:lstStyle/>
          <a:p>
            <a:r>
              <a:rPr lang="en-US" dirty="0"/>
              <a:t>EKM – external key manager  - </a:t>
            </a:r>
            <a:r>
              <a:rPr lang="en-US" dirty="0">
                <a:hlinkClick r:id="rId5"/>
              </a:rPr>
              <a:t>https://cloud.google.com/kms/docs/ekm</a:t>
            </a:r>
            <a:endParaRPr lang="en-US" dirty="0"/>
          </a:p>
          <a:p>
            <a:endParaRPr lang="en-US" dirty="0"/>
          </a:p>
          <a:p>
            <a:r>
              <a:rPr lang="en-US" dirty="0"/>
              <a:t>CMEK / CSEK / DMK / KMS  -- understanding  </a:t>
            </a:r>
          </a:p>
        </p:txBody>
      </p:sp>
    </p:spTree>
    <p:extLst>
      <p:ext uri="{BB962C8B-B14F-4D97-AF65-F5344CB8AC3E}">
        <p14:creationId xmlns:p14="http://schemas.microsoft.com/office/powerpoint/2010/main" val="392900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00643C-3D0A-9147-9CD6-3DA80B0FABD0}"/>
              </a:ext>
            </a:extLst>
          </p:cNvPr>
          <p:cNvSpPr txBox="1"/>
          <p:nvPr/>
        </p:nvSpPr>
        <p:spPr>
          <a:xfrm>
            <a:off x="0" y="0"/>
            <a:ext cx="3473515" cy="369332"/>
          </a:xfrm>
          <a:prstGeom prst="rect">
            <a:avLst/>
          </a:prstGeom>
          <a:noFill/>
        </p:spPr>
        <p:txBody>
          <a:bodyPr wrap="none" rtlCol="0">
            <a:spAutoFit/>
          </a:bodyPr>
          <a:lstStyle/>
          <a:p>
            <a:r>
              <a:rPr lang="en-US" dirty="0"/>
              <a:t>Continuation to HRL case study. …..</a:t>
            </a:r>
          </a:p>
        </p:txBody>
      </p:sp>
      <p:pic>
        <p:nvPicPr>
          <p:cNvPr id="6" name="Picture 5" descr="Graphical user interface, text, application&#10;&#10;Description automatically generated">
            <a:extLst>
              <a:ext uri="{FF2B5EF4-FFF2-40B4-BE49-F238E27FC236}">
                <a16:creationId xmlns:a16="http://schemas.microsoft.com/office/drawing/2014/main" id="{F40601C8-E4EB-124A-B99A-6C5F78AEC719}"/>
              </a:ext>
            </a:extLst>
          </p:cNvPr>
          <p:cNvPicPr>
            <a:picLocks noChangeAspect="1"/>
          </p:cNvPicPr>
          <p:nvPr/>
        </p:nvPicPr>
        <p:blipFill>
          <a:blip r:embed="rId2"/>
          <a:stretch>
            <a:fillRect/>
          </a:stretch>
        </p:blipFill>
        <p:spPr>
          <a:xfrm>
            <a:off x="214313" y="549018"/>
            <a:ext cx="6267820" cy="1962223"/>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CA686E7F-D255-CA43-A018-636D4C92F305}"/>
              </a:ext>
            </a:extLst>
          </p:cNvPr>
          <p:cNvPicPr>
            <a:picLocks noChangeAspect="1"/>
          </p:cNvPicPr>
          <p:nvPr/>
        </p:nvPicPr>
        <p:blipFill>
          <a:blip r:embed="rId3"/>
          <a:stretch>
            <a:fillRect/>
          </a:stretch>
        </p:blipFill>
        <p:spPr>
          <a:xfrm>
            <a:off x="214313" y="3135118"/>
            <a:ext cx="6029326" cy="962513"/>
          </a:xfrm>
          <a:prstGeom prst="rect">
            <a:avLst/>
          </a:prstGeom>
        </p:spPr>
      </p:pic>
      <p:sp>
        <p:nvSpPr>
          <p:cNvPr id="10" name="Rectangle 9">
            <a:extLst>
              <a:ext uri="{FF2B5EF4-FFF2-40B4-BE49-F238E27FC236}">
                <a16:creationId xmlns:a16="http://schemas.microsoft.com/office/drawing/2014/main" id="{93434174-1774-A24E-AF2D-189412E6C022}"/>
              </a:ext>
            </a:extLst>
          </p:cNvPr>
          <p:cNvSpPr/>
          <p:nvPr/>
        </p:nvSpPr>
        <p:spPr>
          <a:xfrm>
            <a:off x="6843261" y="549018"/>
            <a:ext cx="5748542" cy="6186309"/>
          </a:xfrm>
          <a:prstGeom prst="rect">
            <a:avLst/>
          </a:prstGeom>
        </p:spPr>
        <p:txBody>
          <a:bodyPr wrap="square">
            <a:spAutoFit/>
          </a:bodyPr>
          <a:lstStyle/>
          <a:p>
            <a:pPr fontAlgn="base"/>
            <a:r>
              <a:rPr lang="en-IN" b="1" i="1" dirty="0">
                <a:solidFill>
                  <a:srgbClr val="62646A"/>
                </a:solidFill>
              </a:rPr>
              <a:t>Why ISTIO is not covering all requirement :</a:t>
            </a:r>
          </a:p>
          <a:p>
            <a:pPr fontAlgn="base"/>
            <a:r>
              <a:rPr lang="en-IN" dirty="0">
                <a:solidFill>
                  <a:srgbClr val="202124"/>
                </a:solidFill>
              </a:rPr>
              <a:t>Istio manages traffic flows between services, enforces access policies, and aggregates telemetry data of that traffic.</a:t>
            </a:r>
            <a:endParaRPr lang="en-IN" dirty="0">
              <a:solidFill>
                <a:srgbClr val="62646A"/>
              </a:solidFill>
            </a:endParaRPr>
          </a:p>
          <a:p>
            <a:pPr fontAlgn="base"/>
            <a:r>
              <a:rPr lang="en-IN" dirty="0">
                <a:solidFill>
                  <a:srgbClr val="202124"/>
                </a:solidFill>
              </a:rPr>
              <a:t>Whereas Prometheus is </a:t>
            </a:r>
            <a:r>
              <a:rPr lang="en-IN" dirty="0">
                <a:solidFill>
                  <a:srgbClr val="4D5156"/>
                </a:solidFill>
              </a:rPr>
              <a:t>used for </a:t>
            </a:r>
            <a:r>
              <a:rPr lang="en-IN" dirty="0">
                <a:solidFill>
                  <a:srgbClr val="4D5156"/>
                </a:solidFill>
                <a:highlight>
                  <a:srgbClr val="FFFF00"/>
                </a:highlight>
              </a:rPr>
              <a:t>event monitoring and alerting</a:t>
            </a:r>
            <a:r>
              <a:rPr lang="en-IN" dirty="0">
                <a:solidFill>
                  <a:srgbClr val="4D5156"/>
                </a:solidFill>
              </a:rPr>
              <a:t>. It records real-time metrics in a time series database.</a:t>
            </a:r>
          </a:p>
          <a:p>
            <a:pPr fontAlgn="base"/>
            <a:endParaRPr lang="en-IN" dirty="0">
              <a:solidFill>
                <a:srgbClr val="4D5156"/>
              </a:solidFill>
            </a:endParaRPr>
          </a:p>
          <a:p>
            <a:pPr fontAlgn="base"/>
            <a:r>
              <a:rPr lang="en-IN" dirty="0">
                <a:solidFill>
                  <a:srgbClr val="62646A"/>
                </a:solidFill>
                <a:hlinkClick r:id="rId4"/>
              </a:rPr>
              <a:t>https://cloud.google.com/stackdriver/docs/managed-prometheus</a:t>
            </a:r>
            <a:r>
              <a:rPr lang="en-IN" dirty="0">
                <a:solidFill>
                  <a:srgbClr val="62646A"/>
                </a:solidFill>
              </a:rPr>
              <a:t> </a:t>
            </a:r>
            <a:br>
              <a:rPr lang="en-IN" dirty="0">
                <a:solidFill>
                  <a:srgbClr val="62646A"/>
                </a:solidFill>
              </a:rPr>
            </a:br>
            <a:br>
              <a:rPr lang="en-IN" dirty="0">
                <a:solidFill>
                  <a:srgbClr val="62646A"/>
                </a:solidFill>
              </a:rPr>
            </a:br>
            <a:r>
              <a:rPr lang="en-IN" b="1" i="1" dirty="0">
                <a:solidFill>
                  <a:srgbClr val="62646A"/>
                </a:solidFill>
              </a:rPr>
              <a:t>Why Prometheus and not operation suit </a:t>
            </a:r>
            <a:br>
              <a:rPr lang="en-IN" dirty="0">
                <a:solidFill>
                  <a:srgbClr val="62646A"/>
                </a:solidFill>
              </a:rPr>
            </a:br>
            <a:r>
              <a:rPr lang="en-IN" dirty="0"/>
              <a:t>As question states "start as soon as possible" :For this, solution is "Prometheus "and other section of the question says, "want to keep on improving this </a:t>
            </a:r>
            <a:r>
              <a:rPr lang="en-IN" dirty="0" err="1"/>
              <a:t>process":For</a:t>
            </a:r>
            <a:r>
              <a:rPr lang="en-IN" dirty="0"/>
              <a:t> this, a solution is "Operations Suite"</a:t>
            </a:r>
          </a:p>
          <a:p>
            <a:pPr fontAlgn="base"/>
            <a:r>
              <a:rPr lang="en-IN" dirty="0"/>
              <a:t>Option C: "Operations Suite" is also a correct solution but it's a permanent solution and may need some time to </a:t>
            </a:r>
            <a:r>
              <a:rPr lang="en-IN" dirty="0" err="1"/>
              <a:t>implement.However</a:t>
            </a:r>
            <a:r>
              <a:rPr lang="en-IN" dirty="0"/>
              <a:t> by starting Prometheus: it starts as soon as possible and gradually change to a permanent solution.</a:t>
            </a:r>
          </a:p>
          <a:p>
            <a:pPr fontAlgn="base"/>
            <a:endParaRPr lang="en-IN" dirty="0"/>
          </a:p>
        </p:txBody>
      </p:sp>
    </p:spTree>
    <p:extLst>
      <p:ext uri="{BB962C8B-B14F-4D97-AF65-F5344CB8AC3E}">
        <p14:creationId xmlns:p14="http://schemas.microsoft.com/office/powerpoint/2010/main" val="3540219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B55292F2-38DB-9547-92EF-116E702D1EC5}"/>
              </a:ext>
            </a:extLst>
          </p:cNvPr>
          <p:cNvPicPr>
            <a:picLocks noChangeAspect="1"/>
          </p:cNvPicPr>
          <p:nvPr/>
        </p:nvPicPr>
        <p:blipFill>
          <a:blip r:embed="rId2"/>
          <a:stretch>
            <a:fillRect/>
          </a:stretch>
        </p:blipFill>
        <p:spPr>
          <a:xfrm>
            <a:off x="0" y="4877783"/>
            <a:ext cx="12192000" cy="1824571"/>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923AEB37-0BA4-794F-A13E-27516E0725A9}"/>
              </a:ext>
            </a:extLst>
          </p:cNvPr>
          <p:cNvPicPr>
            <a:picLocks noChangeAspect="1"/>
          </p:cNvPicPr>
          <p:nvPr/>
        </p:nvPicPr>
        <p:blipFill>
          <a:blip r:embed="rId3"/>
          <a:stretch>
            <a:fillRect/>
          </a:stretch>
        </p:blipFill>
        <p:spPr>
          <a:xfrm>
            <a:off x="0" y="155647"/>
            <a:ext cx="8016949" cy="1693068"/>
          </a:xfrm>
          <a:prstGeom prst="rect">
            <a:avLst/>
          </a:prstGeom>
        </p:spPr>
      </p:pic>
      <p:sp>
        <p:nvSpPr>
          <p:cNvPr id="5" name="TextBox 4">
            <a:extLst>
              <a:ext uri="{FF2B5EF4-FFF2-40B4-BE49-F238E27FC236}">
                <a16:creationId xmlns:a16="http://schemas.microsoft.com/office/drawing/2014/main" id="{61CE9F7A-9670-F14F-BE4A-D4B0BE870186}"/>
              </a:ext>
            </a:extLst>
          </p:cNvPr>
          <p:cNvSpPr txBox="1"/>
          <p:nvPr/>
        </p:nvSpPr>
        <p:spPr>
          <a:xfrm>
            <a:off x="0" y="2039586"/>
            <a:ext cx="10701337" cy="2862322"/>
          </a:xfrm>
          <a:prstGeom prst="rect">
            <a:avLst/>
          </a:prstGeom>
          <a:noFill/>
        </p:spPr>
        <p:txBody>
          <a:bodyPr wrap="square" rtlCol="0">
            <a:spAutoFit/>
          </a:bodyPr>
          <a:lstStyle/>
          <a:p>
            <a:r>
              <a:rPr lang="en-US" dirty="0">
                <a:highlight>
                  <a:srgbClr val="FFFF00"/>
                </a:highlight>
              </a:rPr>
              <a:t>Why again data flow and not </a:t>
            </a:r>
            <a:r>
              <a:rPr lang="en-US" dirty="0" err="1">
                <a:highlight>
                  <a:srgbClr val="FFFF00"/>
                </a:highlight>
              </a:rPr>
              <a:t>DataPrep</a:t>
            </a:r>
            <a:r>
              <a:rPr lang="en-US" dirty="0">
                <a:highlight>
                  <a:srgbClr val="FFFF00"/>
                </a:highlight>
              </a:rPr>
              <a:t> </a:t>
            </a:r>
            <a:r>
              <a:rPr lang="en-US" dirty="0">
                <a:sym typeface="Wingdings" pitchFamily="2" charset="2"/>
              </a:rPr>
              <a:t> because </a:t>
            </a:r>
            <a:r>
              <a:rPr lang="en-US" dirty="0" err="1">
                <a:sym typeface="Wingdings" pitchFamily="2" charset="2"/>
              </a:rPr>
              <a:t>iits</a:t>
            </a:r>
            <a:r>
              <a:rPr lang="en-US" dirty="0">
                <a:sym typeface="Wingdings" pitchFamily="2" charset="2"/>
              </a:rPr>
              <a:t> mentioned that data can not be cleaned using predefined models , means needed more flexibility which can be provided by data flow </a:t>
            </a:r>
          </a:p>
          <a:p>
            <a:endParaRPr lang="en-US" dirty="0">
              <a:sym typeface="Wingdings" pitchFamily="2" charset="2"/>
            </a:endParaRPr>
          </a:p>
          <a:p>
            <a:r>
              <a:rPr lang="en-IN" dirty="0"/>
              <a:t>1] </a:t>
            </a:r>
            <a:r>
              <a:rPr lang="en-IN" dirty="0" err="1"/>
              <a:t>Dataprep</a:t>
            </a:r>
            <a:r>
              <a:rPr lang="en-IN" dirty="0"/>
              <a:t> uses Dataflow or </a:t>
            </a:r>
            <a:r>
              <a:rPr lang="en-IN" dirty="0" err="1"/>
              <a:t>BigQuery</a:t>
            </a:r>
            <a:r>
              <a:rPr lang="en-IN" dirty="0"/>
              <a:t> under the hood, enabling you to process structured or unstructured datasets of any size with the ease of clicks, not code. 2] </a:t>
            </a:r>
            <a:r>
              <a:rPr lang="en-IN" dirty="0" err="1"/>
              <a:t>Dataprep</a:t>
            </a:r>
            <a:r>
              <a:rPr lang="en-IN" dirty="0"/>
              <a:t> optimizes the job execution leveraging </a:t>
            </a:r>
            <a:r>
              <a:rPr lang="en-IN" dirty="0" err="1"/>
              <a:t>Trifacta’s</a:t>
            </a:r>
            <a:r>
              <a:rPr lang="en-IN" dirty="0"/>
              <a:t> in-memory processing engine for small data sets, </a:t>
            </a:r>
            <a:r>
              <a:rPr lang="en-IN" dirty="0" err="1"/>
              <a:t>BigQuery</a:t>
            </a:r>
            <a:r>
              <a:rPr lang="en-IN" dirty="0"/>
              <a:t> SQL pushdown (ELT) when the data is already in </a:t>
            </a:r>
            <a:r>
              <a:rPr lang="en-IN" dirty="0" err="1"/>
              <a:t>BigQuery</a:t>
            </a:r>
            <a:r>
              <a:rPr lang="en-IN" dirty="0"/>
              <a:t>, or Dataflow parallel data processing framework for large distributed datasets.</a:t>
            </a:r>
          </a:p>
          <a:p>
            <a:r>
              <a:rPr lang="en-IN" dirty="0"/>
              <a:t> </a:t>
            </a:r>
            <a:r>
              <a:rPr lang="en-IN" dirty="0">
                <a:hlinkClick r:id="rId4"/>
              </a:rPr>
              <a:t>https://cloud.google.com/dataprep</a:t>
            </a:r>
            <a:r>
              <a:rPr lang="en-IN" dirty="0"/>
              <a:t> </a:t>
            </a:r>
          </a:p>
          <a:p>
            <a:r>
              <a:rPr lang="en-IN" dirty="0"/>
              <a:t> </a:t>
            </a:r>
            <a:r>
              <a:rPr lang="en-IN" dirty="0">
                <a:hlinkClick r:id="rId5"/>
              </a:rPr>
              <a:t>https://www.trifacta.com/blog/why-upgrade-cloud-dataprep-professional/</a:t>
            </a:r>
            <a:r>
              <a:rPr lang="en-IN" dirty="0"/>
              <a:t> </a:t>
            </a:r>
            <a:endParaRPr lang="en-US" dirty="0"/>
          </a:p>
          <a:p>
            <a:endParaRPr lang="en-US" dirty="0"/>
          </a:p>
        </p:txBody>
      </p:sp>
    </p:spTree>
    <p:extLst>
      <p:ext uri="{BB962C8B-B14F-4D97-AF65-F5344CB8AC3E}">
        <p14:creationId xmlns:p14="http://schemas.microsoft.com/office/powerpoint/2010/main" val="3970847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C2287245-9FEF-C740-9BC9-74F7570CE761}"/>
              </a:ext>
            </a:extLst>
          </p:cNvPr>
          <p:cNvPicPr>
            <a:picLocks noChangeAspect="1"/>
          </p:cNvPicPr>
          <p:nvPr/>
        </p:nvPicPr>
        <p:blipFill>
          <a:blip r:embed="rId2"/>
          <a:stretch>
            <a:fillRect/>
          </a:stretch>
        </p:blipFill>
        <p:spPr>
          <a:xfrm>
            <a:off x="114300" y="113083"/>
            <a:ext cx="7800975" cy="1903045"/>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B2E6DD23-C7C1-EB4A-8BF7-5F7DE92AF4F9}"/>
              </a:ext>
            </a:extLst>
          </p:cNvPr>
          <p:cNvPicPr>
            <a:picLocks noChangeAspect="1"/>
          </p:cNvPicPr>
          <p:nvPr/>
        </p:nvPicPr>
        <p:blipFill>
          <a:blip r:embed="rId3"/>
          <a:stretch>
            <a:fillRect/>
          </a:stretch>
        </p:blipFill>
        <p:spPr>
          <a:xfrm>
            <a:off x="114300" y="4387086"/>
            <a:ext cx="11672888" cy="2357831"/>
          </a:xfrm>
          <a:prstGeom prst="rect">
            <a:avLst/>
          </a:prstGeom>
        </p:spPr>
      </p:pic>
      <p:sp>
        <p:nvSpPr>
          <p:cNvPr id="6" name="Rectangle 5">
            <a:extLst>
              <a:ext uri="{FF2B5EF4-FFF2-40B4-BE49-F238E27FC236}">
                <a16:creationId xmlns:a16="http://schemas.microsoft.com/office/drawing/2014/main" id="{B54E7B79-4A3E-9046-868C-71DC62CEFE54}"/>
              </a:ext>
            </a:extLst>
          </p:cNvPr>
          <p:cNvSpPr/>
          <p:nvPr/>
        </p:nvSpPr>
        <p:spPr>
          <a:xfrm>
            <a:off x="212651" y="3828848"/>
            <a:ext cx="9144000" cy="646331"/>
          </a:xfrm>
          <a:prstGeom prst="rect">
            <a:avLst/>
          </a:prstGeom>
        </p:spPr>
        <p:txBody>
          <a:bodyPr wrap="square">
            <a:spAutoFit/>
          </a:bodyPr>
          <a:lstStyle/>
          <a:p>
            <a:r>
              <a:rPr lang="en-US" dirty="0">
                <a:hlinkClick r:id="rId4"/>
              </a:rPr>
              <a:t>https://cloud.google.com/iam/docs/understanding-service-accounts</a:t>
            </a:r>
            <a:endParaRPr lang="en-US" dirty="0"/>
          </a:p>
          <a:p>
            <a:endParaRPr lang="en-US" dirty="0"/>
          </a:p>
        </p:txBody>
      </p:sp>
    </p:spTree>
    <p:extLst>
      <p:ext uri="{BB962C8B-B14F-4D97-AF65-F5344CB8AC3E}">
        <p14:creationId xmlns:p14="http://schemas.microsoft.com/office/powerpoint/2010/main" val="1318192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A97C07-B7B1-1445-88CA-1D0C7926C356}"/>
              </a:ext>
            </a:extLst>
          </p:cNvPr>
          <p:cNvSpPr txBox="1"/>
          <p:nvPr/>
        </p:nvSpPr>
        <p:spPr>
          <a:xfrm>
            <a:off x="190005" y="142504"/>
            <a:ext cx="2998834" cy="369332"/>
          </a:xfrm>
          <a:prstGeom prst="rect">
            <a:avLst/>
          </a:prstGeom>
          <a:noFill/>
        </p:spPr>
        <p:txBody>
          <a:bodyPr wrap="none" rtlCol="0">
            <a:spAutoFit/>
          </a:bodyPr>
          <a:lstStyle/>
          <a:p>
            <a:r>
              <a:rPr lang="en-US" b="1" i="1" dirty="0"/>
              <a:t>Zone failure – How to handle </a:t>
            </a:r>
          </a:p>
        </p:txBody>
      </p:sp>
      <p:pic>
        <p:nvPicPr>
          <p:cNvPr id="4" name="Picture 3" descr="Graphical user interface, text, application&#10;&#10;Description automatically generated">
            <a:extLst>
              <a:ext uri="{FF2B5EF4-FFF2-40B4-BE49-F238E27FC236}">
                <a16:creationId xmlns:a16="http://schemas.microsoft.com/office/drawing/2014/main" id="{DA19C1A7-76AA-1849-9368-49C1E9F89EE6}"/>
              </a:ext>
            </a:extLst>
          </p:cNvPr>
          <p:cNvPicPr>
            <a:picLocks noChangeAspect="1"/>
          </p:cNvPicPr>
          <p:nvPr/>
        </p:nvPicPr>
        <p:blipFill>
          <a:blip r:embed="rId2"/>
          <a:stretch>
            <a:fillRect/>
          </a:stretch>
        </p:blipFill>
        <p:spPr>
          <a:xfrm>
            <a:off x="190005" y="808347"/>
            <a:ext cx="3507427" cy="945908"/>
          </a:xfrm>
          <a:prstGeom prst="rect">
            <a:avLst/>
          </a:prstGeom>
        </p:spPr>
      </p:pic>
      <p:pic>
        <p:nvPicPr>
          <p:cNvPr id="6" name="Picture 5">
            <a:extLst>
              <a:ext uri="{FF2B5EF4-FFF2-40B4-BE49-F238E27FC236}">
                <a16:creationId xmlns:a16="http://schemas.microsoft.com/office/drawing/2014/main" id="{1F17ABB4-1BE9-0747-9412-E2DF2FF622B9}"/>
              </a:ext>
            </a:extLst>
          </p:cNvPr>
          <p:cNvPicPr>
            <a:picLocks noChangeAspect="1"/>
          </p:cNvPicPr>
          <p:nvPr/>
        </p:nvPicPr>
        <p:blipFill>
          <a:blip r:embed="rId3"/>
          <a:stretch>
            <a:fillRect/>
          </a:stretch>
        </p:blipFill>
        <p:spPr>
          <a:xfrm>
            <a:off x="190005" y="5252366"/>
            <a:ext cx="11733623" cy="1279063"/>
          </a:xfrm>
          <a:prstGeom prst="rect">
            <a:avLst/>
          </a:prstGeom>
        </p:spPr>
      </p:pic>
      <p:sp>
        <p:nvSpPr>
          <p:cNvPr id="7" name="Rectangle 6">
            <a:extLst>
              <a:ext uri="{FF2B5EF4-FFF2-40B4-BE49-F238E27FC236}">
                <a16:creationId xmlns:a16="http://schemas.microsoft.com/office/drawing/2014/main" id="{5A699C84-04ED-624D-8FA3-8C6DF6B997C4}"/>
              </a:ext>
            </a:extLst>
          </p:cNvPr>
          <p:cNvSpPr/>
          <p:nvPr/>
        </p:nvSpPr>
        <p:spPr>
          <a:xfrm>
            <a:off x="4476997" y="5581403"/>
            <a:ext cx="3847605" cy="356260"/>
          </a:xfrm>
          <a:prstGeom prst="rect">
            <a:avLst/>
          </a:prstGeom>
          <a:noFill/>
          <a:ln w="698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7272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chat or text message&#10;&#10;Description automatically generated">
            <a:extLst>
              <a:ext uri="{FF2B5EF4-FFF2-40B4-BE49-F238E27FC236}">
                <a16:creationId xmlns:a16="http://schemas.microsoft.com/office/drawing/2014/main" id="{81061272-5FCE-D249-A5B9-231565DFBC2F}"/>
              </a:ext>
            </a:extLst>
          </p:cNvPr>
          <p:cNvPicPr>
            <a:picLocks noChangeAspect="1"/>
          </p:cNvPicPr>
          <p:nvPr/>
        </p:nvPicPr>
        <p:blipFill>
          <a:blip r:embed="rId2"/>
          <a:stretch>
            <a:fillRect/>
          </a:stretch>
        </p:blipFill>
        <p:spPr>
          <a:xfrm>
            <a:off x="118753" y="742103"/>
            <a:ext cx="7803973" cy="1478583"/>
          </a:xfrm>
          <a:prstGeom prst="rect">
            <a:avLst/>
          </a:prstGeom>
        </p:spPr>
      </p:pic>
      <p:sp>
        <p:nvSpPr>
          <p:cNvPr id="4" name="TextBox 3">
            <a:extLst>
              <a:ext uri="{FF2B5EF4-FFF2-40B4-BE49-F238E27FC236}">
                <a16:creationId xmlns:a16="http://schemas.microsoft.com/office/drawing/2014/main" id="{33D79488-7C88-214F-BA54-B9A0D2D432AC}"/>
              </a:ext>
            </a:extLst>
          </p:cNvPr>
          <p:cNvSpPr txBox="1"/>
          <p:nvPr/>
        </p:nvSpPr>
        <p:spPr>
          <a:xfrm>
            <a:off x="0" y="83127"/>
            <a:ext cx="1121846" cy="369332"/>
          </a:xfrm>
          <a:prstGeom prst="rect">
            <a:avLst/>
          </a:prstGeom>
          <a:noFill/>
        </p:spPr>
        <p:txBody>
          <a:bodyPr wrap="none" rtlCol="0">
            <a:spAutoFit/>
          </a:bodyPr>
          <a:lstStyle/>
          <a:p>
            <a:r>
              <a:rPr lang="en-US" b="1" dirty="0"/>
              <a:t>Big Query</a:t>
            </a:r>
          </a:p>
        </p:txBody>
      </p:sp>
      <p:pic>
        <p:nvPicPr>
          <p:cNvPr id="6" name="Picture 5" descr="Graphical user interface, text, application, Teams&#10;&#10;Description automatically generated">
            <a:extLst>
              <a:ext uri="{FF2B5EF4-FFF2-40B4-BE49-F238E27FC236}">
                <a16:creationId xmlns:a16="http://schemas.microsoft.com/office/drawing/2014/main" id="{26B220CC-C956-D644-A500-F8C8BFA90BE3}"/>
              </a:ext>
            </a:extLst>
          </p:cNvPr>
          <p:cNvPicPr>
            <a:picLocks noChangeAspect="1"/>
          </p:cNvPicPr>
          <p:nvPr/>
        </p:nvPicPr>
        <p:blipFill>
          <a:blip r:embed="rId3"/>
          <a:stretch>
            <a:fillRect/>
          </a:stretch>
        </p:blipFill>
        <p:spPr>
          <a:xfrm>
            <a:off x="285006" y="2393621"/>
            <a:ext cx="3956875" cy="1640369"/>
          </a:xfrm>
          <a:prstGeom prst="rect">
            <a:avLst/>
          </a:prstGeom>
        </p:spPr>
      </p:pic>
      <p:sp>
        <p:nvSpPr>
          <p:cNvPr id="7" name="TextBox 6">
            <a:extLst>
              <a:ext uri="{FF2B5EF4-FFF2-40B4-BE49-F238E27FC236}">
                <a16:creationId xmlns:a16="http://schemas.microsoft.com/office/drawing/2014/main" id="{30928402-AEA4-4D48-A46D-6451FDC85B43}"/>
              </a:ext>
            </a:extLst>
          </p:cNvPr>
          <p:cNvSpPr txBox="1"/>
          <p:nvPr/>
        </p:nvSpPr>
        <p:spPr>
          <a:xfrm>
            <a:off x="118753" y="4048926"/>
            <a:ext cx="3956875" cy="3139321"/>
          </a:xfrm>
          <a:prstGeom prst="rect">
            <a:avLst/>
          </a:prstGeom>
          <a:noFill/>
        </p:spPr>
        <p:txBody>
          <a:bodyPr wrap="square" rtlCol="0">
            <a:spAutoFit/>
          </a:bodyPr>
          <a:lstStyle/>
          <a:p>
            <a:pPr fontAlgn="base"/>
            <a:r>
              <a:rPr lang="en-US" b="1" dirty="0"/>
              <a:t>Why not Audit log </a:t>
            </a:r>
            <a:r>
              <a:rPr lang="en-US" dirty="0">
                <a:sym typeface="Wingdings" pitchFamily="2" charset="2"/>
              </a:rPr>
              <a:t>:: </a:t>
            </a:r>
            <a:r>
              <a:rPr lang="en-IN" dirty="0"/>
              <a:t>Cloud audit logs helps us to answer the questions of "who did what, where, and when?" within your Google Cloud resources.</a:t>
            </a:r>
          </a:p>
          <a:p>
            <a:pPr fontAlgn="base"/>
            <a:r>
              <a:rPr lang="en-IN" dirty="0"/>
              <a:t>Since we want to know even the query, we would go with "Query History" option.</a:t>
            </a:r>
            <a:br>
              <a:rPr lang="en-IN" dirty="0"/>
            </a:br>
            <a:r>
              <a:rPr lang="en-IN" dirty="0"/>
              <a:t>Audit logs will not have the detailed query a user ran, but just the user and timestamp details.</a:t>
            </a:r>
          </a:p>
          <a:p>
            <a:endParaRPr lang="en-US" dirty="0"/>
          </a:p>
        </p:txBody>
      </p:sp>
      <p:sp>
        <p:nvSpPr>
          <p:cNvPr id="8" name="TextBox 7">
            <a:extLst>
              <a:ext uri="{FF2B5EF4-FFF2-40B4-BE49-F238E27FC236}">
                <a16:creationId xmlns:a16="http://schemas.microsoft.com/office/drawing/2014/main" id="{354B128A-8914-F24D-A72F-83476944DAC4}"/>
              </a:ext>
            </a:extLst>
          </p:cNvPr>
          <p:cNvSpPr txBox="1"/>
          <p:nvPr/>
        </p:nvSpPr>
        <p:spPr>
          <a:xfrm>
            <a:off x="3887189" y="4048926"/>
            <a:ext cx="4417621" cy="2031325"/>
          </a:xfrm>
          <a:prstGeom prst="rect">
            <a:avLst/>
          </a:prstGeom>
          <a:noFill/>
        </p:spPr>
        <p:txBody>
          <a:bodyPr wrap="square" rtlCol="0">
            <a:spAutoFit/>
          </a:bodyPr>
          <a:lstStyle/>
          <a:p>
            <a:r>
              <a:rPr lang="en-US" b="1" dirty="0"/>
              <a:t>Why not Job History </a:t>
            </a:r>
            <a:r>
              <a:rPr lang="en-US" dirty="0"/>
              <a:t>:: </a:t>
            </a:r>
            <a:r>
              <a:rPr lang="en-IN" dirty="0"/>
              <a:t>Look, if we are talking about UI - yes. But if we are talking about other options, then this information can be obtained exactly from the job history. INFORMATION.SCHEMA.JOBS_BY_USER is exactly about this. Also you can use REST or </a:t>
            </a:r>
            <a:r>
              <a:rPr lang="en-IN" dirty="0" err="1"/>
              <a:t>bq</a:t>
            </a:r>
            <a:r>
              <a:rPr lang="en-IN" dirty="0"/>
              <a:t> to get jobs and then describe job.</a:t>
            </a:r>
            <a:endParaRPr lang="en-US" dirty="0"/>
          </a:p>
        </p:txBody>
      </p:sp>
      <p:sp>
        <p:nvSpPr>
          <p:cNvPr id="9" name="TextBox 8">
            <a:extLst>
              <a:ext uri="{FF2B5EF4-FFF2-40B4-BE49-F238E27FC236}">
                <a16:creationId xmlns:a16="http://schemas.microsoft.com/office/drawing/2014/main" id="{7E4CBF31-0C3C-1747-904D-5C7E42F23E5C}"/>
              </a:ext>
            </a:extLst>
          </p:cNvPr>
          <p:cNvSpPr txBox="1"/>
          <p:nvPr/>
        </p:nvSpPr>
        <p:spPr>
          <a:xfrm>
            <a:off x="8304810" y="4033989"/>
            <a:ext cx="3602184" cy="923330"/>
          </a:xfrm>
          <a:prstGeom prst="rect">
            <a:avLst/>
          </a:prstGeom>
          <a:noFill/>
        </p:spPr>
        <p:txBody>
          <a:bodyPr wrap="square" rtlCol="0">
            <a:spAutoFit/>
          </a:bodyPr>
          <a:lstStyle/>
          <a:p>
            <a:r>
              <a:rPr lang="en-US" b="1" dirty="0"/>
              <a:t>Why not </a:t>
            </a:r>
            <a:r>
              <a:rPr lang="en-US" b="1" dirty="0" err="1"/>
              <a:t>Stackdriver</a:t>
            </a:r>
            <a:r>
              <a:rPr lang="en-US" b="1" dirty="0"/>
              <a:t> </a:t>
            </a:r>
            <a:r>
              <a:rPr lang="en-US" dirty="0"/>
              <a:t>::</a:t>
            </a:r>
            <a:r>
              <a:rPr lang="en-IN" dirty="0" err="1"/>
              <a:t>stackdriver</a:t>
            </a:r>
            <a:r>
              <a:rPr lang="en-IN" dirty="0"/>
              <a:t> will have logs, but it will not show the exact query run by a user.</a:t>
            </a:r>
            <a:endParaRPr lang="en-US" dirty="0"/>
          </a:p>
        </p:txBody>
      </p:sp>
    </p:spTree>
    <p:extLst>
      <p:ext uri="{BB962C8B-B14F-4D97-AF65-F5344CB8AC3E}">
        <p14:creationId xmlns:p14="http://schemas.microsoft.com/office/powerpoint/2010/main" val="4169485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DA328C-1D84-1441-90C4-9B718E898ADE}"/>
              </a:ext>
            </a:extLst>
          </p:cNvPr>
          <p:cNvSpPr txBox="1"/>
          <p:nvPr/>
        </p:nvSpPr>
        <p:spPr>
          <a:xfrm>
            <a:off x="190005" y="130629"/>
            <a:ext cx="1328762" cy="369332"/>
          </a:xfrm>
          <a:prstGeom prst="rect">
            <a:avLst/>
          </a:prstGeom>
          <a:noFill/>
        </p:spPr>
        <p:txBody>
          <a:bodyPr wrap="none" rtlCol="0">
            <a:spAutoFit/>
          </a:bodyPr>
          <a:lstStyle/>
          <a:p>
            <a:r>
              <a:rPr lang="en-US" dirty="0"/>
              <a:t>Big Query …</a:t>
            </a:r>
          </a:p>
        </p:txBody>
      </p:sp>
      <p:pic>
        <p:nvPicPr>
          <p:cNvPr id="6" name="Picture 5" descr="Graphical user interface, text, application&#10;&#10;Description automatically generated">
            <a:extLst>
              <a:ext uri="{FF2B5EF4-FFF2-40B4-BE49-F238E27FC236}">
                <a16:creationId xmlns:a16="http://schemas.microsoft.com/office/drawing/2014/main" id="{8558CE8B-90FF-A64B-914F-55EF295E1070}"/>
              </a:ext>
            </a:extLst>
          </p:cNvPr>
          <p:cNvPicPr>
            <a:picLocks noChangeAspect="1"/>
          </p:cNvPicPr>
          <p:nvPr/>
        </p:nvPicPr>
        <p:blipFill>
          <a:blip r:embed="rId2"/>
          <a:stretch>
            <a:fillRect/>
          </a:stretch>
        </p:blipFill>
        <p:spPr>
          <a:xfrm>
            <a:off x="1" y="577261"/>
            <a:ext cx="7077994" cy="2023059"/>
          </a:xfrm>
          <a:prstGeom prst="rect">
            <a:avLst/>
          </a:prstGeom>
        </p:spPr>
      </p:pic>
      <p:pic>
        <p:nvPicPr>
          <p:cNvPr id="8" name="Picture 7">
            <a:extLst>
              <a:ext uri="{FF2B5EF4-FFF2-40B4-BE49-F238E27FC236}">
                <a16:creationId xmlns:a16="http://schemas.microsoft.com/office/drawing/2014/main" id="{F4E8B0E8-AA8C-8A41-A52E-C69B9D0EE846}"/>
              </a:ext>
            </a:extLst>
          </p:cNvPr>
          <p:cNvPicPr>
            <a:picLocks noChangeAspect="1"/>
          </p:cNvPicPr>
          <p:nvPr/>
        </p:nvPicPr>
        <p:blipFill>
          <a:blip r:embed="rId3"/>
          <a:stretch>
            <a:fillRect/>
          </a:stretch>
        </p:blipFill>
        <p:spPr>
          <a:xfrm>
            <a:off x="0" y="2685931"/>
            <a:ext cx="6096000" cy="743069"/>
          </a:xfrm>
          <a:prstGeom prst="rect">
            <a:avLst/>
          </a:prstGeom>
        </p:spPr>
      </p:pic>
    </p:spTree>
    <p:extLst>
      <p:ext uri="{BB962C8B-B14F-4D97-AF65-F5344CB8AC3E}">
        <p14:creationId xmlns:p14="http://schemas.microsoft.com/office/powerpoint/2010/main" val="1323206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FF8EA467-F9D1-D849-99A2-1BF7D4966E85}"/>
              </a:ext>
            </a:extLst>
          </p:cNvPr>
          <p:cNvPicPr>
            <a:picLocks noChangeAspect="1"/>
          </p:cNvPicPr>
          <p:nvPr/>
        </p:nvPicPr>
        <p:blipFill>
          <a:blip r:embed="rId2"/>
          <a:stretch>
            <a:fillRect/>
          </a:stretch>
        </p:blipFill>
        <p:spPr>
          <a:xfrm>
            <a:off x="83127" y="0"/>
            <a:ext cx="12192000" cy="5797931"/>
          </a:xfrm>
          <a:prstGeom prst="rect">
            <a:avLst/>
          </a:prstGeom>
        </p:spPr>
      </p:pic>
      <p:pic>
        <p:nvPicPr>
          <p:cNvPr id="5" name="Picture 4">
            <a:extLst>
              <a:ext uri="{FF2B5EF4-FFF2-40B4-BE49-F238E27FC236}">
                <a16:creationId xmlns:a16="http://schemas.microsoft.com/office/drawing/2014/main" id="{AA0AAC4F-615D-BE48-B93F-27F431FE4CE3}"/>
              </a:ext>
            </a:extLst>
          </p:cNvPr>
          <p:cNvPicPr>
            <a:picLocks noChangeAspect="1"/>
          </p:cNvPicPr>
          <p:nvPr/>
        </p:nvPicPr>
        <p:blipFill>
          <a:blip r:embed="rId3"/>
          <a:stretch>
            <a:fillRect/>
          </a:stretch>
        </p:blipFill>
        <p:spPr>
          <a:xfrm>
            <a:off x="83127" y="5708733"/>
            <a:ext cx="12192000" cy="404418"/>
          </a:xfrm>
          <a:prstGeom prst="rect">
            <a:avLst/>
          </a:prstGeom>
        </p:spPr>
      </p:pic>
      <p:pic>
        <p:nvPicPr>
          <p:cNvPr id="7" name="Picture 6">
            <a:extLst>
              <a:ext uri="{FF2B5EF4-FFF2-40B4-BE49-F238E27FC236}">
                <a16:creationId xmlns:a16="http://schemas.microsoft.com/office/drawing/2014/main" id="{A21CE4BF-158D-D54E-A157-E6935BF133AA}"/>
              </a:ext>
            </a:extLst>
          </p:cNvPr>
          <p:cNvPicPr>
            <a:picLocks noChangeAspect="1"/>
          </p:cNvPicPr>
          <p:nvPr/>
        </p:nvPicPr>
        <p:blipFill>
          <a:blip r:embed="rId4"/>
          <a:stretch>
            <a:fillRect/>
          </a:stretch>
        </p:blipFill>
        <p:spPr>
          <a:xfrm>
            <a:off x="367722" y="6113151"/>
            <a:ext cx="9461500" cy="495300"/>
          </a:xfrm>
          <a:prstGeom prst="rect">
            <a:avLst/>
          </a:prstGeom>
        </p:spPr>
      </p:pic>
    </p:spTree>
    <p:extLst>
      <p:ext uri="{BB962C8B-B14F-4D97-AF65-F5344CB8AC3E}">
        <p14:creationId xmlns:p14="http://schemas.microsoft.com/office/powerpoint/2010/main" val="3125698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EBEE3077-4D02-5F47-9AF4-11EA863ACA9D}"/>
              </a:ext>
            </a:extLst>
          </p:cNvPr>
          <p:cNvPicPr>
            <a:picLocks noChangeAspect="1"/>
          </p:cNvPicPr>
          <p:nvPr/>
        </p:nvPicPr>
        <p:blipFill>
          <a:blip r:embed="rId2"/>
          <a:stretch>
            <a:fillRect/>
          </a:stretch>
        </p:blipFill>
        <p:spPr>
          <a:xfrm>
            <a:off x="130629" y="889230"/>
            <a:ext cx="5180778" cy="1462085"/>
          </a:xfrm>
          <a:prstGeom prst="rect">
            <a:avLst/>
          </a:prstGeom>
        </p:spPr>
      </p:pic>
      <p:sp>
        <p:nvSpPr>
          <p:cNvPr id="3" name="TextBox 2">
            <a:extLst>
              <a:ext uri="{FF2B5EF4-FFF2-40B4-BE49-F238E27FC236}">
                <a16:creationId xmlns:a16="http://schemas.microsoft.com/office/drawing/2014/main" id="{024CD307-E3F9-8244-93AE-9FAD4DD7AD15}"/>
              </a:ext>
            </a:extLst>
          </p:cNvPr>
          <p:cNvSpPr txBox="1"/>
          <p:nvPr/>
        </p:nvSpPr>
        <p:spPr>
          <a:xfrm>
            <a:off x="486888" y="285008"/>
            <a:ext cx="562718" cy="369332"/>
          </a:xfrm>
          <a:prstGeom prst="rect">
            <a:avLst/>
          </a:prstGeom>
          <a:noFill/>
        </p:spPr>
        <p:txBody>
          <a:bodyPr wrap="none" rtlCol="0">
            <a:spAutoFit/>
          </a:bodyPr>
          <a:lstStyle/>
          <a:p>
            <a:r>
              <a:rPr lang="en-US" b="1" dirty="0"/>
              <a:t>IOT </a:t>
            </a:r>
          </a:p>
        </p:txBody>
      </p:sp>
      <p:pic>
        <p:nvPicPr>
          <p:cNvPr id="5" name="Picture 4" descr="Timeline, Teams&#10;&#10;Description automatically generated with medium confidence">
            <a:extLst>
              <a:ext uri="{FF2B5EF4-FFF2-40B4-BE49-F238E27FC236}">
                <a16:creationId xmlns:a16="http://schemas.microsoft.com/office/drawing/2014/main" id="{6D4E15E1-D17E-AC42-9298-79174CEF99AE}"/>
              </a:ext>
            </a:extLst>
          </p:cNvPr>
          <p:cNvPicPr>
            <a:picLocks noChangeAspect="1"/>
          </p:cNvPicPr>
          <p:nvPr/>
        </p:nvPicPr>
        <p:blipFill>
          <a:blip r:embed="rId3"/>
          <a:stretch>
            <a:fillRect/>
          </a:stretch>
        </p:blipFill>
        <p:spPr>
          <a:xfrm>
            <a:off x="130629" y="2586205"/>
            <a:ext cx="7527448" cy="2638421"/>
          </a:xfrm>
          <a:prstGeom prst="rect">
            <a:avLst/>
          </a:prstGeom>
        </p:spPr>
      </p:pic>
    </p:spTree>
    <p:extLst>
      <p:ext uri="{BB962C8B-B14F-4D97-AF65-F5344CB8AC3E}">
        <p14:creationId xmlns:p14="http://schemas.microsoft.com/office/powerpoint/2010/main" val="1360042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F10D9FE9-2817-C945-B122-155600FE2408}"/>
              </a:ext>
            </a:extLst>
          </p:cNvPr>
          <p:cNvPicPr>
            <a:picLocks noChangeAspect="1"/>
          </p:cNvPicPr>
          <p:nvPr/>
        </p:nvPicPr>
        <p:blipFill>
          <a:blip r:embed="rId2"/>
          <a:stretch>
            <a:fillRect/>
          </a:stretch>
        </p:blipFill>
        <p:spPr>
          <a:xfrm>
            <a:off x="95002" y="404170"/>
            <a:ext cx="6272640" cy="1970895"/>
          </a:xfrm>
          <a:prstGeom prst="rect">
            <a:avLst/>
          </a:prstGeom>
        </p:spPr>
      </p:pic>
      <p:sp>
        <p:nvSpPr>
          <p:cNvPr id="3" name="TextBox 2">
            <a:extLst>
              <a:ext uri="{FF2B5EF4-FFF2-40B4-BE49-F238E27FC236}">
                <a16:creationId xmlns:a16="http://schemas.microsoft.com/office/drawing/2014/main" id="{1FB11240-365A-0D41-B8D1-0412A661F7AF}"/>
              </a:ext>
            </a:extLst>
          </p:cNvPr>
          <p:cNvSpPr txBox="1"/>
          <p:nvPr/>
        </p:nvSpPr>
        <p:spPr>
          <a:xfrm>
            <a:off x="0" y="0"/>
            <a:ext cx="2677784" cy="369332"/>
          </a:xfrm>
          <a:prstGeom prst="rect">
            <a:avLst/>
          </a:prstGeom>
          <a:noFill/>
        </p:spPr>
        <p:txBody>
          <a:bodyPr wrap="none" rtlCol="0">
            <a:spAutoFit/>
          </a:bodyPr>
          <a:lstStyle/>
          <a:p>
            <a:r>
              <a:rPr lang="en-US" dirty="0"/>
              <a:t>IAP vs Bastion host vs NAT </a:t>
            </a:r>
          </a:p>
        </p:txBody>
      </p:sp>
      <p:pic>
        <p:nvPicPr>
          <p:cNvPr id="5" name="Picture 4" descr="Graphical user interface, text, application, email&#10;&#10;Description automatically generated">
            <a:extLst>
              <a:ext uri="{FF2B5EF4-FFF2-40B4-BE49-F238E27FC236}">
                <a16:creationId xmlns:a16="http://schemas.microsoft.com/office/drawing/2014/main" id="{EE030B84-AF72-CD49-BE39-804FA699EE13}"/>
              </a:ext>
            </a:extLst>
          </p:cNvPr>
          <p:cNvPicPr>
            <a:picLocks noChangeAspect="1"/>
          </p:cNvPicPr>
          <p:nvPr/>
        </p:nvPicPr>
        <p:blipFill>
          <a:blip r:embed="rId3"/>
          <a:stretch>
            <a:fillRect/>
          </a:stretch>
        </p:blipFill>
        <p:spPr>
          <a:xfrm>
            <a:off x="0" y="2342745"/>
            <a:ext cx="5197435" cy="1042797"/>
          </a:xfrm>
          <a:prstGeom prst="rect">
            <a:avLst/>
          </a:prstGeom>
        </p:spPr>
      </p:pic>
      <p:sp>
        <p:nvSpPr>
          <p:cNvPr id="6" name="Rectangle 5">
            <a:extLst>
              <a:ext uri="{FF2B5EF4-FFF2-40B4-BE49-F238E27FC236}">
                <a16:creationId xmlns:a16="http://schemas.microsoft.com/office/drawing/2014/main" id="{66EBD967-4C1D-3744-BD75-D14C6C0AD30D}"/>
              </a:ext>
            </a:extLst>
          </p:cNvPr>
          <p:cNvSpPr/>
          <p:nvPr/>
        </p:nvSpPr>
        <p:spPr>
          <a:xfrm>
            <a:off x="95002" y="3534014"/>
            <a:ext cx="4868884" cy="2585323"/>
          </a:xfrm>
          <a:prstGeom prst="rect">
            <a:avLst/>
          </a:prstGeom>
        </p:spPr>
        <p:txBody>
          <a:bodyPr wrap="square">
            <a:spAutoFit/>
          </a:bodyPr>
          <a:lstStyle/>
          <a:p>
            <a:r>
              <a:rPr lang="en-US" b="1" u="sng" dirty="0">
                <a:hlinkClick r:id="rId4">
                  <a:extLst>
                    <a:ext uri="{A12FA001-AC4F-418D-AE19-62706E023703}">
                      <ahyp:hlinkClr xmlns:ahyp="http://schemas.microsoft.com/office/drawing/2018/hyperlinkcolor" val="tx"/>
                    </a:ext>
                  </a:extLst>
                </a:hlinkClick>
              </a:rPr>
              <a:t>IAP – TCP forwarding </a:t>
            </a:r>
            <a:r>
              <a:rPr lang="en-US" b="1" u="sng" dirty="0">
                <a:sym typeface="Wingdings" pitchFamily="2" charset="2"/>
                <a:hlinkClick r:id="rId4">
                  <a:extLst>
                    <a:ext uri="{A12FA001-AC4F-418D-AE19-62706E023703}">
                      <ahyp:hlinkClr xmlns:ahyp="http://schemas.microsoft.com/office/drawing/2018/hyperlinkcolor" val="tx"/>
                    </a:ext>
                  </a:extLst>
                </a:hlinkClick>
              </a:rPr>
              <a:t> </a:t>
            </a:r>
            <a:r>
              <a:rPr lang="en-US" dirty="0">
                <a:hlinkClick r:id="rId4"/>
              </a:rPr>
              <a:t>https://cloud.google.com/iap/docs/tcp-forwarding-overview</a:t>
            </a:r>
            <a:br>
              <a:rPr lang="en-US" dirty="0"/>
            </a:br>
            <a:br>
              <a:rPr lang="en-US" dirty="0"/>
            </a:br>
            <a:r>
              <a:rPr lang="en-US" b="1" dirty="0"/>
              <a:t>Why not other options like bastion host ::</a:t>
            </a:r>
            <a:br>
              <a:rPr lang="en-US" dirty="0"/>
            </a:br>
            <a:r>
              <a:rPr lang="en-US" dirty="0">
                <a:hlinkClick r:id="rId5"/>
              </a:rPr>
              <a:t>https://cloud.google.com/solutions/connecting-securely#protecting_services_on_machines_with_external_ip_addresses</a:t>
            </a:r>
            <a:r>
              <a:rPr lang="en-US" dirty="0"/>
              <a:t> </a:t>
            </a:r>
          </a:p>
          <a:p>
            <a:endParaRPr lang="en-US" dirty="0"/>
          </a:p>
        </p:txBody>
      </p:sp>
      <p:sp>
        <p:nvSpPr>
          <p:cNvPr id="7" name="Rectangle 6">
            <a:extLst>
              <a:ext uri="{FF2B5EF4-FFF2-40B4-BE49-F238E27FC236}">
                <a16:creationId xmlns:a16="http://schemas.microsoft.com/office/drawing/2014/main" id="{102E7325-0563-B640-ADD5-C139826DEC9F}"/>
              </a:ext>
            </a:extLst>
          </p:cNvPr>
          <p:cNvSpPr/>
          <p:nvPr/>
        </p:nvSpPr>
        <p:spPr>
          <a:xfrm>
            <a:off x="6096000" y="0"/>
            <a:ext cx="5799117" cy="2677656"/>
          </a:xfrm>
          <a:prstGeom prst="rect">
            <a:avLst/>
          </a:prstGeom>
        </p:spPr>
        <p:txBody>
          <a:bodyPr wrap="square">
            <a:spAutoFit/>
          </a:bodyPr>
          <a:lstStyle/>
          <a:p>
            <a:r>
              <a:rPr lang="en-IN" sz="1400" dirty="0">
                <a:solidFill>
                  <a:srgbClr val="202124"/>
                </a:solidFill>
                <a:latin typeface="Roboto" panose="02000000000000000000" pitchFamily="2" charset="0"/>
              </a:rPr>
              <a:t>IAP's TCP forwarding feature lets you control who can access administrative services like </a:t>
            </a:r>
            <a:r>
              <a:rPr lang="en-IN" sz="1400" dirty="0">
                <a:solidFill>
                  <a:srgbClr val="202124"/>
                </a:solidFill>
                <a:highlight>
                  <a:srgbClr val="FFFF00"/>
                </a:highlight>
                <a:latin typeface="Roboto" panose="02000000000000000000" pitchFamily="2" charset="0"/>
              </a:rPr>
              <a:t>SSH and RDP on your backends from the public internet. </a:t>
            </a:r>
            <a:r>
              <a:rPr lang="en-IN" sz="1400" dirty="0">
                <a:solidFill>
                  <a:srgbClr val="202124"/>
                </a:solidFill>
                <a:latin typeface="Roboto" panose="02000000000000000000" pitchFamily="2" charset="0"/>
              </a:rPr>
              <a:t>The TCP forwarding feature prevents these services from being openly exposed to the internet. Instead, requests to your services must pass authentication and authorization checks before they get to their target resource.</a:t>
            </a:r>
          </a:p>
          <a:p>
            <a:r>
              <a:rPr lang="en-IN" sz="1400" dirty="0">
                <a:solidFill>
                  <a:srgbClr val="202124"/>
                </a:solidFill>
                <a:latin typeface="Roboto" panose="02000000000000000000" pitchFamily="2" charset="0"/>
              </a:rPr>
              <a:t>Exposing administrative services directly to the internet when running workloads in the cloud introduces risk. Forwarding TCP traffic with IAP allows you to reduce that risk, </a:t>
            </a:r>
            <a:r>
              <a:rPr lang="en-IN" sz="1400" dirty="0">
                <a:solidFill>
                  <a:srgbClr val="202124"/>
                </a:solidFill>
                <a:highlight>
                  <a:srgbClr val="FFFF00"/>
                </a:highlight>
                <a:latin typeface="Roboto" panose="02000000000000000000" pitchFamily="2" charset="0"/>
              </a:rPr>
              <a:t>ensuring only authorized users gain access to these sensitive services.</a:t>
            </a:r>
          </a:p>
          <a:p>
            <a:r>
              <a:rPr lang="en-IN" sz="1400" dirty="0">
                <a:solidFill>
                  <a:srgbClr val="202124"/>
                </a:solidFill>
                <a:latin typeface="Roboto" panose="02000000000000000000" pitchFamily="2" charset="0"/>
              </a:rPr>
              <a:t>Since this feature is specifically aimed at administrative services, </a:t>
            </a:r>
            <a:r>
              <a:rPr lang="en-IN" sz="1400" dirty="0">
                <a:solidFill>
                  <a:srgbClr val="202124"/>
                </a:solidFill>
                <a:highlight>
                  <a:srgbClr val="FFFF00"/>
                </a:highlight>
                <a:latin typeface="Roboto" panose="02000000000000000000" pitchFamily="2" charset="0"/>
              </a:rPr>
              <a:t>load-balanced targets aren't supported.</a:t>
            </a:r>
            <a:endParaRPr lang="en-IN" sz="1400" b="0" i="0" dirty="0">
              <a:solidFill>
                <a:srgbClr val="202124"/>
              </a:solidFill>
              <a:effectLst/>
              <a:highlight>
                <a:srgbClr val="FFFF00"/>
              </a:highlight>
              <a:latin typeface="Roboto" panose="02000000000000000000" pitchFamily="2" charset="0"/>
            </a:endParaRPr>
          </a:p>
        </p:txBody>
      </p:sp>
      <p:sp>
        <p:nvSpPr>
          <p:cNvPr id="8" name="TextBox 7">
            <a:extLst>
              <a:ext uri="{FF2B5EF4-FFF2-40B4-BE49-F238E27FC236}">
                <a16:creationId xmlns:a16="http://schemas.microsoft.com/office/drawing/2014/main" id="{FDB1A5ED-AAF4-D742-9B9D-5F37D7DC53D6}"/>
              </a:ext>
            </a:extLst>
          </p:cNvPr>
          <p:cNvSpPr txBox="1"/>
          <p:nvPr/>
        </p:nvSpPr>
        <p:spPr>
          <a:xfrm>
            <a:off x="6210796" y="2921330"/>
            <a:ext cx="5684322" cy="2308324"/>
          </a:xfrm>
          <a:prstGeom prst="rect">
            <a:avLst/>
          </a:prstGeom>
          <a:noFill/>
        </p:spPr>
        <p:txBody>
          <a:bodyPr wrap="square" rtlCol="0">
            <a:spAutoFit/>
          </a:bodyPr>
          <a:lstStyle/>
          <a:p>
            <a:r>
              <a:rPr lang="en-US" b="1" dirty="0"/>
              <a:t>Bastion host vs NAT vs load balancer ::</a:t>
            </a:r>
          </a:p>
          <a:p>
            <a:r>
              <a:rPr lang="en-IN" dirty="0"/>
              <a:t>a bastion host allows </a:t>
            </a:r>
            <a:r>
              <a:rPr lang="en-IN" b="1" i="1" dirty="0"/>
              <a:t>inbound</a:t>
            </a:r>
            <a:r>
              <a:rPr lang="en-IN" dirty="0"/>
              <a:t> access to known IP addresses and authenticated users, a NAT instance allows instances within your VPC to </a:t>
            </a:r>
            <a:r>
              <a:rPr lang="en-IN" b="1" i="1" dirty="0"/>
              <a:t>go out </a:t>
            </a:r>
            <a:r>
              <a:rPr lang="en-IN" dirty="0"/>
              <a:t>to the internet.</a:t>
            </a:r>
          </a:p>
          <a:p>
            <a:endParaRPr lang="en-IN" dirty="0"/>
          </a:p>
          <a:p>
            <a:r>
              <a:rPr lang="en-IN" dirty="0"/>
              <a:t>A NAT instance, however, allows your private instances </a:t>
            </a:r>
            <a:r>
              <a:rPr lang="en-IN" b="1" dirty="0"/>
              <a:t>outgoing</a:t>
            </a:r>
            <a:r>
              <a:rPr lang="en-IN" dirty="0"/>
              <a:t> connectivity to the Internet, while at the same time blocking inbound traffic from the Internet.</a:t>
            </a:r>
            <a:endParaRPr lang="en-US" dirty="0"/>
          </a:p>
        </p:txBody>
      </p:sp>
    </p:spTree>
    <p:extLst>
      <p:ext uri="{BB962C8B-B14F-4D97-AF65-F5344CB8AC3E}">
        <p14:creationId xmlns:p14="http://schemas.microsoft.com/office/powerpoint/2010/main" val="827774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179794C4-ACFF-4040-8CA9-507FD0B0D812}"/>
              </a:ext>
            </a:extLst>
          </p:cNvPr>
          <p:cNvPicPr>
            <a:picLocks noChangeAspect="1"/>
          </p:cNvPicPr>
          <p:nvPr/>
        </p:nvPicPr>
        <p:blipFill>
          <a:blip r:embed="rId2"/>
          <a:stretch>
            <a:fillRect/>
          </a:stretch>
        </p:blipFill>
        <p:spPr>
          <a:xfrm>
            <a:off x="0" y="747998"/>
            <a:ext cx="6531429" cy="1434739"/>
          </a:xfrm>
          <a:prstGeom prst="rect">
            <a:avLst/>
          </a:prstGeom>
        </p:spPr>
      </p:pic>
      <p:sp>
        <p:nvSpPr>
          <p:cNvPr id="5" name="TextBox 4">
            <a:extLst>
              <a:ext uri="{FF2B5EF4-FFF2-40B4-BE49-F238E27FC236}">
                <a16:creationId xmlns:a16="http://schemas.microsoft.com/office/drawing/2014/main" id="{4C5D5BF9-6255-3E4E-9865-37A4222921D0}"/>
              </a:ext>
            </a:extLst>
          </p:cNvPr>
          <p:cNvSpPr txBox="1"/>
          <p:nvPr/>
        </p:nvSpPr>
        <p:spPr>
          <a:xfrm>
            <a:off x="427512" y="166255"/>
            <a:ext cx="2643416" cy="369332"/>
          </a:xfrm>
          <a:prstGeom prst="rect">
            <a:avLst/>
          </a:prstGeom>
          <a:noFill/>
        </p:spPr>
        <p:txBody>
          <a:bodyPr wrap="none" rtlCol="0">
            <a:spAutoFit/>
          </a:bodyPr>
          <a:lstStyle/>
          <a:p>
            <a:r>
              <a:rPr lang="en-US" dirty="0"/>
              <a:t>Logging storage problems </a:t>
            </a:r>
          </a:p>
        </p:txBody>
      </p:sp>
      <p:pic>
        <p:nvPicPr>
          <p:cNvPr id="7" name="Picture 6" descr="Graphical user interface, text, application&#10;&#10;Description automatically generated">
            <a:extLst>
              <a:ext uri="{FF2B5EF4-FFF2-40B4-BE49-F238E27FC236}">
                <a16:creationId xmlns:a16="http://schemas.microsoft.com/office/drawing/2014/main" id="{3522ED44-32DA-F044-8315-D7B961AA8C17}"/>
              </a:ext>
            </a:extLst>
          </p:cNvPr>
          <p:cNvPicPr>
            <a:picLocks noChangeAspect="1"/>
          </p:cNvPicPr>
          <p:nvPr/>
        </p:nvPicPr>
        <p:blipFill>
          <a:blip r:embed="rId3"/>
          <a:stretch>
            <a:fillRect/>
          </a:stretch>
        </p:blipFill>
        <p:spPr>
          <a:xfrm>
            <a:off x="0" y="2395148"/>
            <a:ext cx="7625540" cy="1613327"/>
          </a:xfrm>
          <a:prstGeom prst="rect">
            <a:avLst/>
          </a:prstGeom>
        </p:spPr>
      </p:pic>
      <p:sp>
        <p:nvSpPr>
          <p:cNvPr id="8" name="Rectangle 7">
            <a:extLst>
              <a:ext uri="{FF2B5EF4-FFF2-40B4-BE49-F238E27FC236}">
                <a16:creationId xmlns:a16="http://schemas.microsoft.com/office/drawing/2014/main" id="{C8802858-FE37-204B-869A-DF79B4C1981E}"/>
              </a:ext>
            </a:extLst>
          </p:cNvPr>
          <p:cNvSpPr/>
          <p:nvPr/>
        </p:nvSpPr>
        <p:spPr>
          <a:xfrm>
            <a:off x="174171" y="4388370"/>
            <a:ext cx="7782296" cy="1477328"/>
          </a:xfrm>
          <a:prstGeom prst="rect">
            <a:avLst/>
          </a:prstGeom>
        </p:spPr>
        <p:txBody>
          <a:bodyPr wrap="square">
            <a:spAutoFit/>
          </a:bodyPr>
          <a:lstStyle/>
          <a:p>
            <a:r>
              <a:rPr lang="en-US" dirty="0"/>
              <a:t>Sinks -- </a:t>
            </a:r>
            <a:r>
              <a:rPr lang="en-US" dirty="0">
                <a:hlinkClick r:id="rId4"/>
              </a:rPr>
              <a:t>https://cloud.google.com/logging/docs/export/configure_export_v2</a:t>
            </a:r>
            <a:endParaRPr lang="en-US" dirty="0"/>
          </a:p>
          <a:p>
            <a:endParaRPr lang="en-US" dirty="0"/>
          </a:p>
          <a:p>
            <a:r>
              <a:rPr lang="en-US" dirty="0"/>
              <a:t>Logging storage options -  </a:t>
            </a:r>
            <a:r>
              <a:rPr lang="en-US" dirty="0">
                <a:hlinkClick r:id="rId5"/>
              </a:rPr>
              <a:t>https://cloud.google.com/logging/docs/routing/overview</a:t>
            </a:r>
            <a:endParaRPr lang="en-US" dirty="0"/>
          </a:p>
          <a:p>
            <a:endParaRPr lang="en-US" dirty="0"/>
          </a:p>
        </p:txBody>
      </p:sp>
    </p:spTree>
    <p:extLst>
      <p:ext uri="{BB962C8B-B14F-4D97-AF65-F5344CB8AC3E}">
        <p14:creationId xmlns:p14="http://schemas.microsoft.com/office/powerpoint/2010/main" val="3520599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BD0976-B794-654C-BE87-A12DED0AA783}"/>
              </a:ext>
            </a:extLst>
          </p:cNvPr>
          <p:cNvSpPr txBox="1"/>
          <p:nvPr/>
        </p:nvSpPr>
        <p:spPr>
          <a:xfrm>
            <a:off x="201881" y="130629"/>
            <a:ext cx="4595040" cy="369332"/>
          </a:xfrm>
          <a:prstGeom prst="rect">
            <a:avLst/>
          </a:prstGeom>
          <a:noFill/>
        </p:spPr>
        <p:txBody>
          <a:bodyPr wrap="none" rtlCol="0">
            <a:spAutoFit/>
          </a:bodyPr>
          <a:lstStyle/>
          <a:p>
            <a:r>
              <a:rPr lang="en-US" dirty="0"/>
              <a:t>Vertex AI  - </a:t>
            </a:r>
            <a:r>
              <a:rPr lang="en-US" dirty="0">
                <a:hlinkClick r:id="rId2"/>
              </a:rPr>
              <a:t>https://cloud.google.com/vertex-ai</a:t>
            </a:r>
            <a:r>
              <a:rPr lang="en-US" dirty="0"/>
              <a:t> </a:t>
            </a:r>
          </a:p>
        </p:txBody>
      </p:sp>
      <p:sp>
        <p:nvSpPr>
          <p:cNvPr id="3" name="Rectangle 2">
            <a:extLst>
              <a:ext uri="{FF2B5EF4-FFF2-40B4-BE49-F238E27FC236}">
                <a16:creationId xmlns:a16="http://schemas.microsoft.com/office/drawing/2014/main" id="{253FA60A-4A13-E94E-AD13-5E8EAFD12048}"/>
              </a:ext>
            </a:extLst>
          </p:cNvPr>
          <p:cNvSpPr/>
          <p:nvPr/>
        </p:nvSpPr>
        <p:spPr>
          <a:xfrm>
            <a:off x="201881" y="499961"/>
            <a:ext cx="6096000" cy="3139321"/>
          </a:xfrm>
          <a:prstGeom prst="rect">
            <a:avLst/>
          </a:prstGeom>
        </p:spPr>
        <p:txBody>
          <a:bodyPr>
            <a:spAutoFit/>
          </a:bodyPr>
          <a:lstStyle/>
          <a:p>
            <a:r>
              <a:rPr lang="en-IN" dirty="0">
                <a:solidFill>
                  <a:srgbClr val="5F6368"/>
                </a:solidFill>
                <a:latin typeface="Roboto" panose="02000000000000000000" pitchFamily="2" charset="0"/>
              </a:rPr>
              <a:t>Build, deploy, and scale ML models faster, with pre-trained and custom tooling within a unified artificial intelligence platform. </a:t>
            </a:r>
          </a:p>
          <a:p>
            <a:endParaRPr lang="en-IN" dirty="0">
              <a:solidFill>
                <a:srgbClr val="5F6368"/>
              </a:solidFill>
              <a:latin typeface="Roboto" panose="02000000000000000000" pitchFamily="2" charset="0"/>
            </a:endParaRPr>
          </a:p>
          <a:p>
            <a:pPr marL="285750" indent="-285750">
              <a:buFont typeface="Arial" panose="020B0604020202020204" pitchFamily="34" charset="0"/>
              <a:buChar char="•"/>
            </a:pPr>
            <a:r>
              <a:rPr lang="en-IN" dirty="0"/>
              <a:t>Build with the </a:t>
            </a:r>
            <a:r>
              <a:rPr lang="en-IN" dirty="0" err="1"/>
              <a:t>groundbreaking</a:t>
            </a:r>
            <a:r>
              <a:rPr lang="en-IN" dirty="0"/>
              <a:t> ML tools that power Google, developed by Google Research</a:t>
            </a:r>
          </a:p>
          <a:p>
            <a:pPr marL="285750" indent="-285750">
              <a:buFont typeface="Arial" panose="020B0604020202020204" pitchFamily="34" charset="0"/>
              <a:buChar char="•"/>
            </a:pPr>
            <a:r>
              <a:rPr lang="en-IN" dirty="0"/>
              <a:t>Deploy more models, faster, with 80% fewer lines code required for custom modelling</a:t>
            </a:r>
          </a:p>
          <a:p>
            <a:pPr marL="285750" indent="-285750">
              <a:buFont typeface="Arial" panose="020B0604020202020204" pitchFamily="34" charset="0"/>
              <a:buChar char="•"/>
            </a:pPr>
            <a:r>
              <a:rPr lang="en-IN" dirty="0"/>
              <a:t>Use </a:t>
            </a:r>
            <a:r>
              <a:rPr lang="en-IN" dirty="0" err="1"/>
              <a:t>MLOps</a:t>
            </a:r>
            <a:r>
              <a:rPr lang="en-IN" dirty="0"/>
              <a:t> tools to easily manage your data and models with confidence and repeat at scale</a:t>
            </a:r>
          </a:p>
          <a:p>
            <a:endParaRPr lang="en-US" dirty="0"/>
          </a:p>
        </p:txBody>
      </p:sp>
      <p:pic>
        <p:nvPicPr>
          <p:cNvPr id="5" name="Picture 4" descr="Graphical user interface, text, application, Teams&#10;&#10;Description automatically generated">
            <a:extLst>
              <a:ext uri="{FF2B5EF4-FFF2-40B4-BE49-F238E27FC236}">
                <a16:creationId xmlns:a16="http://schemas.microsoft.com/office/drawing/2014/main" id="{957994B9-5E72-AB4E-8592-D292975A6543}"/>
              </a:ext>
            </a:extLst>
          </p:cNvPr>
          <p:cNvPicPr>
            <a:picLocks noChangeAspect="1"/>
          </p:cNvPicPr>
          <p:nvPr/>
        </p:nvPicPr>
        <p:blipFill>
          <a:blip r:embed="rId3"/>
          <a:stretch>
            <a:fillRect/>
          </a:stretch>
        </p:blipFill>
        <p:spPr>
          <a:xfrm>
            <a:off x="542925" y="3639282"/>
            <a:ext cx="6096000" cy="2592384"/>
          </a:xfrm>
          <a:prstGeom prst="rect">
            <a:avLst/>
          </a:prstGeom>
        </p:spPr>
      </p:pic>
    </p:spTree>
    <p:extLst>
      <p:ext uri="{BB962C8B-B14F-4D97-AF65-F5344CB8AC3E}">
        <p14:creationId xmlns:p14="http://schemas.microsoft.com/office/powerpoint/2010/main" val="3598009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546352-498E-5B4C-917C-FBF83BC5A672}"/>
              </a:ext>
            </a:extLst>
          </p:cNvPr>
          <p:cNvSpPr txBox="1"/>
          <p:nvPr/>
        </p:nvSpPr>
        <p:spPr>
          <a:xfrm>
            <a:off x="74428" y="85060"/>
            <a:ext cx="4114524" cy="369332"/>
          </a:xfrm>
          <a:prstGeom prst="rect">
            <a:avLst/>
          </a:prstGeom>
          <a:noFill/>
        </p:spPr>
        <p:txBody>
          <a:bodyPr wrap="none" rtlCol="0">
            <a:spAutoFit/>
          </a:bodyPr>
          <a:lstStyle/>
          <a:p>
            <a:r>
              <a:rPr lang="en-US" b="1" dirty="0"/>
              <a:t>Case study </a:t>
            </a:r>
            <a:r>
              <a:rPr lang="en-US" dirty="0"/>
              <a:t>-- EHR healthcare </a:t>
            </a:r>
            <a:r>
              <a:rPr lang="en-US" i="1" dirty="0">
                <a:highlight>
                  <a:srgbClr val="FFFF00"/>
                </a:highlight>
              </a:rPr>
              <a:t>(PCA exam ) </a:t>
            </a:r>
          </a:p>
        </p:txBody>
      </p:sp>
      <p:pic>
        <p:nvPicPr>
          <p:cNvPr id="4" name="Picture 3" descr="Graphical user interface&#10;&#10;Description automatically generated">
            <a:extLst>
              <a:ext uri="{FF2B5EF4-FFF2-40B4-BE49-F238E27FC236}">
                <a16:creationId xmlns:a16="http://schemas.microsoft.com/office/drawing/2014/main" id="{C5B2411B-7C87-8D47-8492-16BE5BF2F379}"/>
              </a:ext>
            </a:extLst>
          </p:cNvPr>
          <p:cNvPicPr>
            <a:picLocks noChangeAspect="1"/>
          </p:cNvPicPr>
          <p:nvPr/>
        </p:nvPicPr>
        <p:blipFill>
          <a:blip r:embed="rId2"/>
          <a:stretch>
            <a:fillRect/>
          </a:stretch>
        </p:blipFill>
        <p:spPr>
          <a:xfrm>
            <a:off x="517525" y="3429000"/>
            <a:ext cx="5578475" cy="3245298"/>
          </a:xfrm>
          <a:prstGeom prst="rect">
            <a:avLst/>
          </a:prstGeom>
        </p:spPr>
      </p:pic>
      <p:sp>
        <p:nvSpPr>
          <p:cNvPr id="5" name="TextBox 4">
            <a:extLst>
              <a:ext uri="{FF2B5EF4-FFF2-40B4-BE49-F238E27FC236}">
                <a16:creationId xmlns:a16="http://schemas.microsoft.com/office/drawing/2014/main" id="{FEB4D0BE-C107-1C41-A029-157951D54621}"/>
              </a:ext>
            </a:extLst>
          </p:cNvPr>
          <p:cNvSpPr txBox="1"/>
          <p:nvPr/>
        </p:nvSpPr>
        <p:spPr>
          <a:xfrm>
            <a:off x="355508" y="823724"/>
            <a:ext cx="9398214" cy="1200329"/>
          </a:xfrm>
          <a:prstGeom prst="rect">
            <a:avLst/>
          </a:prstGeom>
          <a:noFill/>
        </p:spPr>
        <p:txBody>
          <a:bodyPr wrap="none" rtlCol="0">
            <a:spAutoFit/>
          </a:bodyPr>
          <a:lstStyle/>
          <a:p>
            <a:r>
              <a:rPr lang="en-US" dirty="0"/>
              <a:t>--How to design its CI-CD</a:t>
            </a:r>
            <a:br>
              <a:rPr lang="en-US" dirty="0"/>
            </a:br>
            <a:r>
              <a:rPr lang="en-US" dirty="0"/>
              <a:t>--difference between Google build and spinnaker and </a:t>
            </a:r>
            <a:r>
              <a:rPr lang="en-US" dirty="0" err="1"/>
              <a:t>jenkin</a:t>
            </a:r>
            <a:endParaRPr lang="en-US" dirty="0"/>
          </a:p>
          <a:p>
            <a:r>
              <a:rPr lang="en-US" dirty="0"/>
              <a:t>Spinnaker - </a:t>
            </a:r>
            <a:r>
              <a:rPr lang="en-US" dirty="0">
                <a:hlinkClick r:id="rId3"/>
              </a:rPr>
              <a:t>https://cloud.google.com/architecture/continuous-delivery-toolchain-spinnaker-cloud</a:t>
            </a:r>
            <a:r>
              <a:rPr lang="en-US" dirty="0"/>
              <a:t>  </a:t>
            </a:r>
          </a:p>
          <a:p>
            <a:r>
              <a:rPr lang="en-US" dirty="0"/>
              <a:t> google CI-CD - </a:t>
            </a:r>
            <a:r>
              <a:rPr lang="en-US" dirty="0">
                <a:hlinkClick r:id="rId4"/>
              </a:rPr>
              <a:t>https://cloud.google.com/docs/ci-cd?hl=en</a:t>
            </a:r>
            <a:r>
              <a:rPr lang="en-US" dirty="0"/>
              <a:t> </a:t>
            </a:r>
          </a:p>
        </p:txBody>
      </p:sp>
      <p:sp>
        <p:nvSpPr>
          <p:cNvPr id="6" name="TextBox 5">
            <a:extLst>
              <a:ext uri="{FF2B5EF4-FFF2-40B4-BE49-F238E27FC236}">
                <a16:creationId xmlns:a16="http://schemas.microsoft.com/office/drawing/2014/main" id="{79A71A08-C0F0-E749-AA11-3B38F748022C}"/>
              </a:ext>
            </a:extLst>
          </p:cNvPr>
          <p:cNvSpPr txBox="1"/>
          <p:nvPr/>
        </p:nvSpPr>
        <p:spPr>
          <a:xfrm>
            <a:off x="435935" y="3059668"/>
            <a:ext cx="4899675" cy="369332"/>
          </a:xfrm>
          <a:prstGeom prst="rect">
            <a:avLst/>
          </a:prstGeom>
          <a:noFill/>
        </p:spPr>
        <p:txBody>
          <a:bodyPr wrap="none" rtlCol="0">
            <a:spAutoFit/>
          </a:bodyPr>
          <a:lstStyle/>
          <a:p>
            <a:r>
              <a:rPr lang="en-US" dirty="0"/>
              <a:t>A CI-CD pipeline using Spinnaker and cloud build </a:t>
            </a:r>
          </a:p>
        </p:txBody>
      </p:sp>
      <p:sp>
        <p:nvSpPr>
          <p:cNvPr id="3" name="Rectangle 2">
            <a:extLst>
              <a:ext uri="{FF2B5EF4-FFF2-40B4-BE49-F238E27FC236}">
                <a16:creationId xmlns:a16="http://schemas.microsoft.com/office/drawing/2014/main" id="{C007C71B-A2A9-EC4D-92E9-2DE4BEFEFED2}"/>
              </a:ext>
            </a:extLst>
          </p:cNvPr>
          <p:cNvSpPr/>
          <p:nvPr/>
        </p:nvSpPr>
        <p:spPr>
          <a:xfrm>
            <a:off x="6347790" y="3935928"/>
            <a:ext cx="5578475" cy="2677656"/>
          </a:xfrm>
          <a:prstGeom prst="rect">
            <a:avLst/>
          </a:prstGeom>
        </p:spPr>
        <p:txBody>
          <a:bodyPr wrap="square">
            <a:spAutoFit/>
          </a:bodyPr>
          <a:lstStyle/>
          <a:p>
            <a:r>
              <a:rPr lang="en-IN" sz="1200" b="1" dirty="0">
                <a:solidFill>
                  <a:srgbClr val="333333"/>
                </a:solidFill>
                <a:latin typeface="Open Sans" panose="020F0502020204030204" pitchFamily="34" charset="0"/>
              </a:rPr>
              <a:t>Google Cloud Build vs Spinnaker: What are the differences?</a:t>
            </a:r>
            <a:endParaRPr lang="en-IN" sz="1200" dirty="0">
              <a:solidFill>
                <a:srgbClr val="707070"/>
              </a:solidFill>
              <a:latin typeface="Open Sans" panose="020F0502020204030204" pitchFamily="34" charset="0"/>
            </a:endParaRPr>
          </a:p>
          <a:p>
            <a:r>
              <a:rPr lang="en-IN" sz="1200" b="1" dirty="0">
                <a:solidFill>
                  <a:srgbClr val="333333"/>
                </a:solidFill>
                <a:latin typeface="Open Sans" panose="020F0502020204030204" pitchFamily="34" charset="0"/>
              </a:rPr>
              <a:t>What is Google Cloud Build?</a:t>
            </a:r>
            <a:r>
              <a:rPr lang="en-IN" sz="1200" dirty="0">
                <a:solidFill>
                  <a:srgbClr val="707070"/>
                </a:solidFill>
                <a:latin typeface="Open Sans" panose="020F0502020204030204" pitchFamily="34" charset="0"/>
              </a:rPr>
              <a:t> </a:t>
            </a:r>
            <a:r>
              <a:rPr lang="en-IN" sz="1200" i="1" dirty="0">
                <a:solidFill>
                  <a:srgbClr val="707070"/>
                </a:solidFill>
                <a:latin typeface="Open Sans" panose="020F0502020204030204" pitchFamily="34" charset="0"/>
              </a:rPr>
              <a:t>Continuously build, test, and deploy</a:t>
            </a:r>
            <a:r>
              <a:rPr lang="en-IN" sz="1200" dirty="0">
                <a:solidFill>
                  <a:srgbClr val="707070"/>
                </a:solidFill>
                <a:latin typeface="Open Sans" panose="020F0502020204030204" pitchFamily="34" charset="0"/>
              </a:rPr>
              <a:t>. Cloud Build lets you build software quickly across all languages. Get complete control over defining custom workflows for building, testing, and deploying across multiple environments such as VMs, serverless, Kubernetes, or Firebase.</a:t>
            </a:r>
          </a:p>
          <a:p>
            <a:r>
              <a:rPr lang="en-IN" sz="1200" b="1" dirty="0">
                <a:solidFill>
                  <a:srgbClr val="333333"/>
                </a:solidFill>
                <a:latin typeface="Open Sans" panose="020F0502020204030204" pitchFamily="34" charset="0"/>
              </a:rPr>
              <a:t>What is Spinnaker?</a:t>
            </a:r>
            <a:r>
              <a:rPr lang="en-IN" sz="1200" dirty="0">
                <a:solidFill>
                  <a:srgbClr val="707070"/>
                </a:solidFill>
                <a:latin typeface="Open Sans" panose="020F0502020204030204" pitchFamily="34" charset="0"/>
              </a:rPr>
              <a:t> </a:t>
            </a:r>
            <a:r>
              <a:rPr lang="en-IN" sz="1200" i="1" dirty="0">
                <a:solidFill>
                  <a:srgbClr val="707070"/>
                </a:solidFill>
                <a:latin typeface="Open Sans" panose="020F0502020204030204" pitchFamily="34" charset="0"/>
              </a:rPr>
              <a:t>Multi-cloud continuous delivery platform for releasing software changes with high velocity and confidence</a:t>
            </a:r>
            <a:r>
              <a:rPr lang="en-IN" sz="1200" dirty="0">
                <a:solidFill>
                  <a:srgbClr val="707070"/>
                </a:solidFill>
                <a:latin typeface="Open Sans" panose="020F0502020204030204" pitchFamily="34" charset="0"/>
              </a:rPr>
              <a:t>. Created at Netflix, it has been battle-tested in production by hundreds of teams over millions of deployments. It combines a powerful and flexible pipeline management system with integrations to the major cloud providers.</a:t>
            </a:r>
          </a:p>
          <a:p>
            <a:r>
              <a:rPr lang="en-IN" sz="1200" dirty="0">
                <a:solidFill>
                  <a:srgbClr val="707070"/>
                </a:solidFill>
                <a:latin typeface="Open Sans" panose="020F0502020204030204" pitchFamily="34" charset="0"/>
              </a:rPr>
              <a:t>Google Cloud Build and Spinnaker belong to </a:t>
            </a:r>
            <a:r>
              <a:rPr lang="en-IN" sz="1200" b="1" dirty="0">
                <a:solidFill>
                  <a:srgbClr val="333333"/>
                </a:solidFill>
                <a:latin typeface="Open Sans" panose="020F0502020204030204" pitchFamily="34" charset="0"/>
              </a:rPr>
              <a:t>"Continuous Deployment"</a:t>
            </a:r>
            <a:r>
              <a:rPr lang="en-IN" sz="1200" dirty="0">
                <a:solidFill>
                  <a:srgbClr val="707070"/>
                </a:solidFill>
                <a:latin typeface="Open Sans" panose="020F0502020204030204" pitchFamily="34" charset="0"/>
              </a:rPr>
              <a:t> category of the tech stack.</a:t>
            </a:r>
          </a:p>
          <a:p>
            <a:r>
              <a:rPr lang="en-IN" sz="1200" dirty="0">
                <a:solidFill>
                  <a:srgbClr val="707070"/>
                </a:solidFill>
                <a:latin typeface="Open Sans" panose="020F0502020204030204" pitchFamily="34" charset="0"/>
              </a:rPr>
              <a:t>Spinnaker is an open source tool </a:t>
            </a:r>
            <a:endParaRPr lang="en-IN" sz="1200" b="0" i="0" dirty="0">
              <a:solidFill>
                <a:srgbClr val="707070"/>
              </a:solidFill>
              <a:effectLst/>
              <a:latin typeface="Open Sans" panose="020F0502020204030204" pitchFamily="34" charset="0"/>
            </a:endParaRPr>
          </a:p>
        </p:txBody>
      </p:sp>
      <p:sp>
        <p:nvSpPr>
          <p:cNvPr id="7" name="Rectangle 6">
            <a:extLst>
              <a:ext uri="{FF2B5EF4-FFF2-40B4-BE49-F238E27FC236}">
                <a16:creationId xmlns:a16="http://schemas.microsoft.com/office/drawing/2014/main" id="{1808B1BA-3580-E34B-9DF2-76F5286B01C8}"/>
              </a:ext>
            </a:extLst>
          </p:cNvPr>
          <p:cNvSpPr/>
          <p:nvPr/>
        </p:nvSpPr>
        <p:spPr>
          <a:xfrm>
            <a:off x="6347790" y="2505670"/>
            <a:ext cx="6096000" cy="1477328"/>
          </a:xfrm>
          <a:prstGeom prst="rect">
            <a:avLst/>
          </a:prstGeom>
        </p:spPr>
        <p:txBody>
          <a:bodyPr>
            <a:spAutoFit/>
          </a:bodyPr>
          <a:lstStyle/>
          <a:p>
            <a:r>
              <a:rPr lang="en-US" b="1" dirty="0"/>
              <a:t>Spinnaker vs Jenkin </a:t>
            </a:r>
            <a:br>
              <a:rPr lang="en-US" dirty="0"/>
            </a:br>
            <a:r>
              <a:rPr lang="en-US" dirty="0">
                <a:hlinkClick r:id="rId5"/>
              </a:rPr>
              <a:t>https://www.opsmx.com/blog/jenkins-vs-spinnaker/#:~:text=Jenkins%20lacks%20capabilities%20as%20a,integrate%20with%20tools%20like%20Jenkins</a:t>
            </a:r>
            <a:r>
              <a:rPr lang="en-US" dirty="0"/>
              <a:t>.</a:t>
            </a:r>
          </a:p>
          <a:p>
            <a:endParaRPr lang="en-US" dirty="0"/>
          </a:p>
        </p:txBody>
      </p:sp>
    </p:spTree>
    <p:extLst>
      <p:ext uri="{BB962C8B-B14F-4D97-AF65-F5344CB8AC3E}">
        <p14:creationId xmlns:p14="http://schemas.microsoft.com/office/powerpoint/2010/main" val="3104047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14443B-3089-A14F-AEDD-A52FDC6A9AE9}"/>
              </a:ext>
            </a:extLst>
          </p:cNvPr>
          <p:cNvSpPr txBox="1"/>
          <p:nvPr/>
        </p:nvSpPr>
        <p:spPr>
          <a:xfrm>
            <a:off x="128588" y="0"/>
            <a:ext cx="3933449" cy="369332"/>
          </a:xfrm>
          <a:prstGeom prst="rect">
            <a:avLst/>
          </a:prstGeom>
          <a:noFill/>
        </p:spPr>
        <p:txBody>
          <a:bodyPr wrap="none" rtlCol="0">
            <a:spAutoFit/>
          </a:bodyPr>
          <a:lstStyle/>
          <a:p>
            <a:r>
              <a:rPr lang="en-US" dirty="0"/>
              <a:t>Load balancer – </a:t>
            </a:r>
            <a:r>
              <a:rPr lang="en-US" dirty="0" err="1"/>
              <a:t>SSl</a:t>
            </a:r>
            <a:r>
              <a:rPr lang="en-US" dirty="0"/>
              <a:t> offloading choice  -  </a:t>
            </a:r>
          </a:p>
        </p:txBody>
      </p:sp>
      <p:sp>
        <p:nvSpPr>
          <p:cNvPr id="4" name="TextBox 3">
            <a:extLst>
              <a:ext uri="{FF2B5EF4-FFF2-40B4-BE49-F238E27FC236}">
                <a16:creationId xmlns:a16="http://schemas.microsoft.com/office/drawing/2014/main" id="{9137CEBF-D4D8-5F4E-BF62-4011E176E1E4}"/>
              </a:ext>
            </a:extLst>
          </p:cNvPr>
          <p:cNvSpPr txBox="1"/>
          <p:nvPr/>
        </p:nvSpPr>
        <p:spPr>
          <a:xfrm>
            <a:off x="128588" y="0"/>
            <a:ext cx="3704219" cy="369332"/>
          </a:xfrm>
          <a:prstGeom prst="rect">
            <a:avLst/>
          </a:prstGeom>
          <a:noFill/>
        </p:spPr>
        <p:txBody>
          <a:bodyPr wrap="none" rtlCol="0">
            <a:spAutoFit/>
          </a:bodyPr>
          <a:lstStyle/>
          <a:p>
            <a:r>
              <a:rPr lang="en-US" dirty="0"/>
              <a:t>Load balancer – </a:t>
            </a:r>
            <a:r>
              <a:rPr lang="en-US" dirty="0" err="1"/>
              <a:t>SSl</a:t>
            </a:r>
            <a:r>
              <a:rPr lang="en-US" dirty="0"/>
              <a:t> offloading choice </a:t>
            </a:r>
          </a:p>
        </p:txBody>
      </p:sp>
      <p:sp>
        <p:nvSpPr>
          <p:cNvPr id="5" name="Rectangle 4">
            <a:extLst>
              <a:ext uri="{FF2B5EF4-FFF2-40B4-BE49-F238E27FC236}">
                <a16:creationId xmlns:a16="http://schemas.microsoft.com/office/drawing/2014/main" id="{885577F1-86FF-EA42-9A79-BE957FD59C65}"/>
              </a:ext>
            </a:extLst>
          </p:cNvPr>
          <p:cNvSpPr/>
          <p:nvPr/>
        </p:nvSpPr>
        <p:spPr>
          <a:xfrm>
            <a:off x="128588" y="369332"/>
            <a:ext cx="6096000" cy="1754326"/>
          </a:xfrm>
          <a:prstGeom prst="rect">
            <a:avLst/>
          </a:prstGeom>
        </p:spPr>
        <p:txBody>
          <a:bodyPr>
            <a:spAutoFit/>
          </a:bodyPr>
          <a:lstStyle/>
          <a:p>
            <a:r>
              <a:rPr lang="en-US" dirty="0">
                <a:hlinkClick r:id="rId2"/>
              </a:rPr>
              <a:t>https://googlecloudarchitect.us/what-exactly-is-ssl-offloading-and-which-gcp-load-balancers-offer-offloading/</a:t>
            </a:r>
            <a:endParaRPr lang="en-US" dirty="0"/>
          </a:p>
          <a:p>
            <a:endParaRPr lang="en-US" dirty="0"/>
          </a:p>
          <a:p>
            <a:r>
              <a:rPr lang="en-US" dirty="0">
                <a:hlinkClick r:id="rId3"/>
              </a:rPr>
              <a:t>https://avinetworks.com/glossary/ssl-offload/</a:t>
            </a:r>
            <a:endParaRPr lang="en-US" dirty="0"/>
          </a:p>
          <a:p>
            <a:endParaRPr lang="en-US" dirty="0"/>
          </a:p>
          <a:p>
            <a:endParaRPr lang="en-US" dirty="0"/>
          </a:p>
        </p:txBody>
      </p:sp>
      <p:pic>
        <p:nvPicPr>
          <p:cNvPr id="7" name="Picture 6" descr="Text&#10;&#10;Description automatically generated with medium confidence">
            <a:extLst>
              <a:ext uri="{FF2B5EF4-FFF2-40B4-BE49-F238E27FC236}">
                <a16:creationId xmlns:a16="http://schemas.microsoft.com/office/drawing/2014/main" id="{3FEA034E-02C7-9744-9F11-002D5417E9C1}"/>
              </a:ext>
            </a:extLst>
          </p:cNvPr>
          <p:cNvPicPr>
            <a:picLocks noChangeAspect="1"/>
          </p:cNvPicPr>
          <p:nvPr/>
        </p:nvPicPr>
        <p:blipFill>
          <a:blip r:embed="rId4"/>
          <a:stretch>
            <a:fillRect/>
          </a:stretch>
        </p:blipFill>
        <p:spPr>
          <a:xfrm>
            <a:off x="128588" y="1860179"/>
            <a:ext cx="7160821" cy="1568821"/>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9FDD1B9D-263C-E646-9A68-4F1A78B6F01D}"/>
              </a:ext>
            </a:extLst>
          </p:cNvPr>
          <p:cNvPicPr>
            <a:picLocks noChangeAspect="1"/>
          </p:cNvPicPr>
          <p:nvPr/>
        </p:nvPicPr>
        <p:blipFill>
          <a:blip r:embed="rId5"/>
          <a:stretch>
            <a:fillRect/>
          </a:stretch>
        </p:blipFill>
        <p:spPr>
          <a:xfrm>
            <a:off x="3973365" y="2247899"/>
            <a:ext cx="6931236" cy="4215740"/>
          </a:xfrm>
          <a:prstGeom prst="rect">
            <a:avLst/>
          </a:prstGeom>
        </p:spPr>
      </p:pic>
    </p:spTree>
    <p:extLst>
      <p:ext uri="{BB962C8B-B14F-4D97-AF65-F5344CB8AC3E}">
        <p14:creationId xmlns:p14="http://schemas.microsoft.com/office/powerpoint/2010/main" val="3878465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23EFDF-BD00-F34E-933A-3E25133853D2}"/>
              </a:ext>
            </a:extLst>
          </p:cNvPr>
          <p:cNvSpPr txBox="1"/>
          <p:nvPr/>
        </p:nvSpPr>
        <p:spPr>
          <a:xfrm>
            <a:off x="296883" y="59377"/>
            <a:ext cx="3682483" cy="369332"/>
          </a:xfrm>
          <a:prstGeom prst="rect">
            <a:avLst/>
          </a:prstGeom>
          <a:noFill/>
        </p:spPr>
        <p:txBody>
          <a:bodyPr wrap="none" rtlCol="0">
            <a:spAutoFit/>
          </a:bodyPr>
          <a:lstStyle/>
          <a:p>
            <a:r>
              <a:rPr lang="en-US" dirty="0"/>
              <a:t>VPC service Control vs Cloud Armor </a:t>
            </a:r>
          </a:p>
        </p:txBody>
      </p:sp>
      <p:pic>
        <p:nvPicPr>
          <p:cNvPr id="4" name="Picture 3" descr="Graphical user interface, text, application&#10;&#10;Description automatically generated">
            <a:extLst>
              <a:ext uri="{FF2B5EF4-FFF2-40B4-BE49-F238E27FC236}">
                <a16:creationId xmlns:a16="http://schemas.microsoft.com/office/drawing/2014/main" id="{F24F6041-CB42-0547-BCB8-DECC83B83536}"/>
              </a:ext>
            </a:extLst>
          </p:cNvPr>
          <p:cNvPicPr>
            <a:picLocks noChangeAspect="1"/>
          </p:cNvPicPr>
          <p:nvPr/>
        </p:nvPicPr>
        <p:blipFill>
          <a:blip r:embed="rId2"/>
          <a:stretch>
            <a:fillRect/>
          </a:stretch>
        </p:blipFill>
        <p:spPr>
          <a:xfrm>
            <a:off x="296883" y="1194268"/>
            <a:ext cx="7286625" cy="1578209"/>
          </a:xfrm>
          <a:prstGeom prst="rect">
            <a:avLst/>
          </a:prstGeom>
        </p:spPr>
      </p:pic>
      <p:pic>
        <p:nvPicPr>
          <p:cNvPr id="6" name="Picture 5">
            <a:extLst>
              <a:ext uri="{FF2B5EF4-FFF2-40B4-BE49-F238E27FC236}">
                <a16:creationId xmlns:a16="http://schemas.microsoft.com/office/drawing/2014/main" id="{549523FA-6A68-C844-963F-029683499699}"/>
              </a:ext>
            </a:extLst>
          </p:cNvPr>
          <p:cNvPicPr>
            <a:picLocks noChangeAspect="1"/>
          </p:cNvPicPr>
          <p:nvPr/>
        </p:nvPicPr>
        <p:blipFill>
          <a:blip r:embed="rId3"/>
          <a:stretch>
            <a:fillRect/>
          </a:stretch>
        </p:blipFill>
        <p:spPr>
          <a:xfrm>
            <a:off x="0" y="3103748"/>
            <a:ext cx="7443788" cy="397163"/>
          </a:xfrm>
          <a:prstGeom prst="rect">
            <a:avLst/>
          </a:prstGeom>
        </p:spPr>
      </p:pic>
      <p:sp>
        <p:nvSpPr>
          <p:cNvPr id="7" name="Rectangle 6">
            <a:extLst>
              <a:ext uri="{FF2B5EF4-FFF2-40B4-BE49-F238E27FC236}">
                <a16:creationId xmlns:a16="http://schemas.microsoft.com/office/drawing/2014/main" id="{BDFAA3EA-D38D-CF47-9BD9-190584889DD1}"/>
              </a:ext>
            </a:extLst>
          </p:cNvPr>
          <p:cNvSpPr/>
          <p:nvPr/>
        </p:nvSpPr>
        <p:spPr>
          <a:xfrm>
            <a:off x="296884" y="493665"/>
            <a:ext cx="11598234" cy="677108"/>
          </a:xfrm>
          <a:prstGeom prst="rect">
            <a:avLst/>
          </a:prstGeom>
        </p:spPr>
        <p:txBody>
          <a:bodyPr wrap="square">
            <a:spAutoFit/>
          </a:bodyPr>
          <a:lstStyle/>
          <a:p>
            <a:r>
              <a:rPr lang="en-US" dirty="0">
                <a:hlinkClick r:id="rId4"/>
              </a:rPr>
              <a:t>https://cloud.google.com/vpc-service-controls/docs/overview</a:t>
            </a:r>
            <a:endParaRPr lang="en-US" dirty="0"/>
          </a:p>
          <a:p>
            <a:r>
              <a:rPr lang="en-IN" sz="1000" dirty="0"/>
              <a:t>VPC Service Controls improves your ability to mitigate the risk of data exfiltration from Google Cloud services such as Cloud Storage and </a:t>
            </a:r>
            <a:r>
              <a:rPr lang="en-IN" sz="1000" dirty="0" err="1"/>
              <a:t>BigQuery</a:t>
            </a:r>
            <a:r>
              <a:rPr lang="en-IN" sz="1000" dirty="0"/>
              <a:t>. You can use VPC Service Controls to create perimeters that protect the resources and data of services that you explicitly specify.</a:t>
            </a:r>
            <a:endParaRPr lang="en-US" sz="1000" dirty="0"/>
          </a:p>
        </p:txBody>
      </p:sp>
      <p:sp>
        <p:nvSpPr>
          <p:cNvPr id="8" name="TextBox 7">
            <a:extLst>
              <a:ext uri="{FF2B5EF4-FFF2-40B4-BE49-F238E27FC236}">
                <a16:creationId xmlns:a16="http://schemas.microsoft.com/office/drawing/2014/main" id="{860E35A1-4ED1-7846-AA8E-9B815F8B292F}"/>
              </a:ext>
            </a:extLst>
          </p:cNvPr>
          <p:cNvSpPr txBox="1"/>
          <p:nvPr/>
        </p:nvSpPr>
        <p:spPr>
          <a:xfrm>
            <a:off x="31668" y="3429000"/>
            <a:ext cx="5041239" cy="923330"/>
          </a:xfrm>
          <a:prstGeom prst="rect">
            <a:avLst/>
          </a:prstGeom>
          <a:noFill/>
        </p:spPr>
        <p:txBody>
          <a:bodyPr wrap="square" rtlCol="0">
            <a:spAutoFit/>
          </a:bodyPr>
          <a:lstStyle/>
          <a:p>
            <a:r>
              <a:rPr lang="en-US" dirty="0">
                <a:hlinkClick r:id="rId5"/>
              </a:rPr>
              <a:t>https://cloud.google.com/armor</a:t>
            </a:r>
            <a:endParaRPr lang="en-US" dirty="0"/>
          </a:p>
          <a:p>
            <a:endParaRPr lang="en-US" dirty="0"/>
          </a:p>
          <a:p>
            <a:endParaRPr lang="en-US" dirty="0"/>
          </a:p>
        </p:txBody>
      </p:sp>
    </p:spTree>
    <p:extLst>
      <p:ext uri="{BB962C8B-B14F-4D97-AF65-F5344CB8AC3E}">
        <p14:creationId xmlns:p14="http://schemas.microsoft.com/office/powerpoint/2010/main" val="2216405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FC1D2A2C-BB2D-4440-8297-AEC614382318}"/>
              </a:ext>
            </a:extLst>
          </p:cNvPr>
          <p:cNvPicPr>
            <a:picLocks noChangeAspect="1"/>
          </p:cNvPicPr>
          <p:nvPr/>
        </p:nvPicPr>
        <p:blipFill>
          <a:blip r:embed="rId2"/>
          <a:stretch>
            <a:fillRect/>
          </a:stretch>
        </p:blipFill>
        <p:spPr>
          <a:xfrm>
            <a:off x="0" y="827452"/>
            <a:ext cx="7286625" cy="1965434"/>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840DD029-65A7-F34A-95EF-C57293E7EE31}"/>
              </a:ext>
            </a:extLst>
          </p:cNvPr>
          <p:cNvPicPr>
            <a:picLocks noChangeAspect="1"/>
          </p:cNvPicPr>
          <p:nvPr/>
        </p:nvPicPr>
        <p:blipFill>
          <a:blip r:embed="rId3"/>
          <a:stretch>
            <a:fillRect/>
          </a:stretch>
        </p:blipFill>
        <p:spPr>
          <a:xfrm>
            <a:off x="0" y="2617587"/>
            <a:ext cx="12192000" cy="1622826"/>
          </a:xfrm>
          <a:prstGeom prst="rect">
            <a:avLst/>
          </a:prstGeom>
        </p:spPr>
      </p:pic>
    </p:spTree>
    <p:extLst>
      <p:ext uri="{BB962C8B-B14F-4D97-AF65-F5344CB8AC3E}">
        <p14:creationId xmlns:p14="http://schemas.microsoft.com/office/powerpoint/2010/main" val="601840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F6FF8BC4-BA32-4543-A497-A1E299C5901E}"/>
              </a:ext>
            </a:extLst>
          </p:cNvPr>
          <p:cNvPicPr>
            <a:picLocks noChangeAspect="1"/>
          </p:cNvPicPr>
          <p:nvPr/>
        </p:nvPicPr>
        <p:blipFill>
          <a:blip r:embed="rId2"/>
          <a:stretch>
            <a:fillRect/>
          </a:stretch>
        </p:blipFill>
        <p:spPr>
          <a:xfrm>
            <a:off x="157163" y="0"/>
            <a:ext cx="7215188" cy="2481090"/>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08F73DB0-9DD1-AC4B-A951-FE86C09A3F79}"/>
              </a:ext>
            </a:extLst>
          </p:cNvPr>
          <p:cNvPicPr>
            <a:picLocks noChangeAspect="1"/>
          </p:cNvPicPr>
          <p:nvPr/>
        </p:nvPicPr>
        <p:blipFill>
          <a:blip r:embed="rId3"/>
          <a:stretch>
            <a:fillRect/>
          </a:stretch>
        </p:blipFill>
        <p:spPr>
          <a:xfrm>
            <a:off x="3386138" y="2654138"/>
            <a:ext cx="7815262" cy="4160513"/>
          </a:xfrm>
          <a:prstGeom prst="rect">
            <a:avLst/>
          </a:prstGeom>
        </p:spPr>
      </p:pic>
    </p:spTree>
    <p:extLst>
      <p:ext uri="{BB962C8B-B14F-4D97-AF65-F5344CB8AC3E}">
        <p14:creationId xmlns:p14="http://schemas.microsoft.com/office/powerpoint/2010/main" val="3080711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8885A9-580A-6143-98A0-908243559E16}"/>
              </a:ext>
            </a:extLst>
          </p:cNvPr>
          <p:cNvSpPr txBox="1"/>
          <p:nvPr/>
        </p:nvSpPr>
        <p:spPr>
          <a:xfrm>
            <a:off x="0" y="0"/>
            <a:ext cx="7914474" cy="369332"/>
          </a:xfrm>
          <a:prstGeom prst="rect">
            <a:avLst/>
          </a:prstGeom>
          <a:noFill/>
        </p:spPr>
        <p:txBody>
          <a:bodyPr wrap="none" rtlCol="0">
            <a:spAutoFit/>
          </a:bodyPr>
          <a:lstStyle/>
          <a:p>
            <a:r>
              <a:rPr lang="en-US" b="1" u="sng" dirty="0"/>
              <a:t>Private google access </a:t>
            </a:r>
            <a:r>
              <a:rPr lang="en-US" dirty="0"/>
              <a:t>- </a:t>
            </a:r>
            <a:r>
              <a:rPr lang="en-US" dirty="0">
                <a:hlinkClick r:id="rId2"/>
              </a:rPr>
              <a:t>https://cloud.google.com/vpc/docs/private-google-access</a:t>
            </a:r>
            <a:r>
              <a:rPr lang="en-US" dirty="0"/>
              <a:t>  </a:t>
            </a:r>
          </a:p>
        </p:txBody>
      </p:sp>
      <p:sp>
        <p:nvSpPr>
          <p:cNvPr id="3" name="Rectangle 2">
            <a:extLst>
              <a:ext uri="{FF2B5EF4-FFF2-40B4-BE49-F238E27FC236}">
                <a16:creationId xmlns:a16="http://schemas.microsoft.com/office/drawing/2014/main" id="{715F6AE6-1916-B643-8043-24E3D518CC5D}"/>
              </a:ext>
            </a:extLst>
          </p:cNvPr>
          <p:cNvSpPr/>
          <p:nvPr/>
        </p:nvSpPr>
        <p:spPr>
          <a:xfrm>
            <a:off x="200628" y="655573"/>
            <a:ext cx="6096000" cy="3139321"/>
          </a:xfrm>
          <a:prstGeom prst="rect">
            <a:avLst/>
          </a:prstGeom>
        </p:spPr>
        <p:txBody>
          <a:bodyPr>
            <a:spAutoFit/>
          </a:bodyPr>
          <a:lstStyle/>
          <a:p>
            <a:pPr fontAlgn="base">
              <a:buFont typeface="+mj-lt"/>
              <a:buAutoNum type="arabicPeriod"/>
            </a:pPr>
            <a:r>
              <a:rPr lang="en-IN" dirty="0">
                <a:solidFill>
                  <a:srgbClr val="666666"/>
                </a:solidFill>
                <a:latin typeface="inherit"/>
              </a:rPr>
              <a:t>An IT company has a set of compute engine instances hosted in a VPC. They are not exposed to the internet. These instances now need to install an important security patch. How can the security patch be installed on the instances?</a:t>
            </a:r>
          </a:p>
          <a:p>
            <a:pPr marL="742950" lvl="1" indent="-285750" fontAlgn="base">
              <a:buFont typeface="+mj-lt"/>
              <a:buAutoNum type="arabicPeriod"/>
            </a:pPr>
            <a:r>
              <a:rPr lang="en-IN" dirty="0">
                <a:solidFill>
                  <a:srgbClr val="666666"/>
                </a:solidFill>
                <a:latin typeface="inherit"/>
              </a:rPr>
              <a:t>Upload to Cloud Storage and enable VPC peering</a:t>
            </a:r>
          </a:p>
          <a:p>
            <a:pPr marL="742950" lvl="1" indent="-285750" fontAlgn="base">
              <a:buFont typeface="+mj-lt"/>
              <a:buAutoNum type="arabicPeriod"/>
            </a:pPr>
            <a:r>
              <a:rPr lang="en-IN" dirty="0">
                <a:solidFill>
                  <a:srgbClr val="666666"/>
                </a:solidFill>
                <a:latin typeface="inherit"/>
              </a:rPr>
              <a:t>Upload to Cloud Storage and whitelist instance IP address</a:t>
            </a:r>
          </a:p>
          <a:p>
            <a:pPr marL="742950" lvl="1" indent="-285750" fontAlgn="base">
              <a:buFont typeface="+mj-lt"/>
              <a:buAutoNum type="arabicPeriod"/>
            </a:pPr>
            <a:r>
              <a:rPr lang="en-IN" b="1" dirty="0">
                <a:solidFill>
                  <a:srgbClr val="666666"/>
                </a:solidFill>
                <a:latin typeface="inherit"/>
              </a:rPr>
              <a:t>Upload to Cloud Storage and enable Private Google Access</a:t>
            </a:r>
            <a:endParaRPr lang="en-IN" dirty="0">
              <a:solidFill>
                <a:srgbClr val="666666"/>
              </a:solidFill>
              <a:latin typeface="inherit"/>
            </a:endParaRPr>
          </a:p>
          <a:p>
            <a:pPr marL="742950" lvl="1" indent="-285750" fontAlgn="base">
              <a:buFont typeface="+mj-lt"/>
              <a:buAutoNum type="arabicPeriod"/>
            </a:pPr>
            <a:r>
              <a:rPr lang="en-IN" dirty="0">
                <a:solidFill>
                  <a:srgbClr val="666666"/>
                </a:solidFill>
                <a:latin typeface="inherit"/>
              </a:rPr>
              <a:t>Upload to Cloud Source Repository and enable VPC peering</a:t>
            </a:r>
            <a:endParaRPr lang="en-IN" b="0" i="0" dirty="0">
              <a:solidFill>
                <a:srgbClr val="666666"/>
              </a:solidFill>
              <a:effectLst/>
              <a:latin typeface="inherit"/>
            </a:endParaRPr>
          </a:p>
        </p:txBody>
      </p:sp>
      <p:sp>
        <p:nvSpPr>
          <p:cNvPr id="4" name="AutoShape 2">
            <a:extLst>
              <a:ext uri="{FF2B5EF4-FFF2-40B4-BE49-F238E27FC236}">
                <a16:creationId xmlns:a16="http://schemas.microsoft.com/office/drawing/2014/main" id="{BBA83D97-CCE2-AC45-845E-48D1425B80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Graphical user interface, application, Teams&#10;&#10;Description automatically generated">
            <a:extLst>
              <a:ext uri="{FF2B5EF4-FFF2-40B4-BE49-F238E27FC236}">
                <a16:creationId xmlns:a16="http://schemas.microsoft.com/office/drawing/2014/main" id="{63E36DC5-7A9A-A648-A0E8-59659F2E32CD}"/>
              </a:ext>
            </a:extLst>
          </p:cNvPr>
          <p:cNvPicPr>
            <a:picLocks noChangeAspect="1"/>
          </p:cNvPicPr>
          <p:nvPr/>
        </p:nvPicPr>
        <p:blipFill>
          <a:blip r:embed="rId3"/>
          <a:stretch>
            <a:fillRect/>
          </a:stretch>
        </p:blipFill>
        <p:spPr>
          <a:xfrm>
            <a:off x="6505919" y="369331"/>
            <a:ext cx="4698375" cy="4341733"/>
          </a:xfrm>
          <a:prstGeom prst="rect">
            <a:avLst/>
          </a:prstGeom>
        </p:spPr>
      </p:pic>
      <p:sp>
        <p:nvSpPr>
          <p:cNvPr id="10" name="TextBox 9">
            <a:extLst>
              <a:ext uri="{FF2B5EF4-FFF2-40B4-BE49-F238E27FC236}">
                <a16:creationId xmlns:a16="http://schemas.microsoft.com/office/drawing/2014/main" id="{2B1A26F4-5E1A-A84E-88B3-0BD4DC6DBBA5}"/>
              </a:ext>
            </a:extLst>
          </p:cNvPr>
          <p:cNvSpPr txBox="1"/>
          <p:nvPr/>
        </p:nvSpPr>
        <p:spPr>
          <a:xfrm>
            <a:off x="6933236" y="4826675"/>
            <a:ext cx="4907666" cy="2308324"/>
          </a:xfrm>
          <a:prstGeom prst="rect">
            <a:avLst/>
          </a:prstGeom>
          <a:noFill/>
        </p:spPr>
        <p:txBody>
          <a:bodyPr wrap="square" rtlCol="0">
            <a:spAutoFit/>
          </a:bodyPr>
          <a:lstStyle/>
          <a:p>
            <a:r>
              <a:rPr lang="en-US" dirty="0"/>
              <a:t>What this image is saying that </a:t>
            </a:r>
            <a:br>
              <a:rPr lang="en-US" dirty="0"/>
            </a:br>
            <a:r>
              <a:rPr lang="en-US" b="1" dirty="0">
                <a:solidFill>
                  <a:srgbClr val="666666"/>
                </a:solidFill>
                <a:latin typeface="inherit"/>
              </a:rPr>
              <a:t>VM A2 &amp; B2  </a:t>
            </a:r>
            <a:r>
              <a:rPr lang="en-US" dirty="0">
                <a:solidFill>
                  <a:srgbClr val="666666"/>
                </a:solidFill>
                <a:latin typeface="inherit"/>
              </a:rPr>
              <a:t>are able to connect to both google service and internet as they have public Ip . But </a:t>
            </a:r>
            <a:r>
              <a:rPr lang="en-US" b="1" dirty="0">
                <a:solidFill>
                  <a:srgbClr val="666666"/>
                </a:solidFill>
                <a:latin typeface="inherit"/>
              </a:rPr>
              <a:t>VM A1 &amp; B1 </a:t>
            </a:r>
            <a:r>
              <a:rPr lang="en-US" dirty="0">
                <a:solidFill>
                  <a:srgbClr val="666666"/>
                </a:solidFill>
                <a:latin typeface="inherit"/>
              </a:rPr>
              <a:t>are not able to connect to outside network . But if we enable private google access of any of this subnet then private VM can at least be able to connect with Google services / APIs ex – VM A1</a:t>
            </a:r>
          </a:p>
        </p:txBody>
      </p:sp>
    </p:spTree>
    <p:extLst>
      <p:ext uri="{BB962C8B-B14F-4D97-AF65-F5344CB8AC3E}">
        <p14:creationId xmlns:p14="http://schemas.microsoft.com/office/powerpoint/2010/main" val="676027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22B8EA-9DC2-C04C-9787-787BFFC47868}"/>
              </a:ext>
            </a:extLst>
          </p:cNvPr>
          <p:cNvSpPr txBox="1"/>
          <p:nvPr/>
        </p:nvSpPr>
        <p:spPr>
          <a:xfrm>
            <a:off x="243068" y="115747"/>
            <a:ext cx="6067238" cy="646331"/>
          </a:xfrm>
          <a:prstGeom prst="rect">
            <a:avLst/>
          </a:prstGeom>
          <a:noFill/>
        </p:spPr>
        <p:txBody>
          <a:bodyPr wrap="none" rtlCol="0">
            <a:spAutoFit/>
          </a:bodyPr>
          <a:lstStyle/>
          <a:p>
            <a:r>
              <a:rPr lang="en-US" b="1" u="sng" dirty="0"/>
              <a:t>VPC flow logs </a:t>
            </a:r>
            <a:r>
              <a:rPr lang="en-US" b="1" u="sng" dirty="0">
                <a:hlinkClick r:id="rId2"/>
              </a:rPr>
              <a:t>–</a:t>
            </a:r>
            <a:r>
              <a:rPr lang="en-US" b="1" u="sng" dirty="0"/>
              <a:t> </a:t>
            </a:r>
            <a:r>
              <a:rPr lang="en-US" b="1" u="sng" dirty="0">
                <a:hlinkClick r:id="rId3"/>
              </a:rPr>
              <a:t>https://cloud.google.com/vpc/docs/flow-logs</a:t>
            </a:r>
            <a:r>
              <a:rPr lang="en-US" b="1" u="sng" dirty="0"/>
              <a:t> </a:t>
            </a:r>
            <a:br>
              <a:rPr lang="en-US" b="1" u="sng" dirty="0"/>
            </a:br>
            <a:r>
              <a:rPr lang="en-US" b="1" u="sng" dirty="0">
                <a:hlinkClick r:id="rId2"/>
              </a:rPr>
              <a:t>https://cloud.google.com/vpc/docs/using-flow-logs</a:t>
            </a:r>
            <a:r>
              <a:rPr lang="en-US" b="1" u="sng" dirty="0"/>
              <a:t>  </a:t>
            </a:r>
          </a:p>
        </p:txBody>
      </p:sp>
      <p:sp>
        <p:nvSpPr>
          <p:cNvPr id="3" name="Rectangle 2">
            <a:extLst>
              <a:ext uri="{FF2B5EF4-FFF2-40B4-BE49-F238E27FC236}">
                <a16:creationId xmlns:a16="http://schemas.microsoft.com/office/drawing/2014/main" id="{D54DF888-E0F9-1248-946C-21D5D01F9190}"/>
              </a:ext>
            </a:extLst>
          </p:cNvPr>
          <p:cNvSpPr/>
          <p:nvPr/>
        </p:nvSpPr>
        <p:spPr>
          <a:xfrm>
            <a:off x="243068" y="596112"/>
            <a:ext cx="6096000" cy="2031325"/>
          </a:xfrm>
          <a:prstGeom prst="rect">
            <a:avLst/>
          </a:prstGeom>
        </p:spPr>
        <p:txBody>
          <a:bodyPr>
            <a:spAutoFit/>
          </a:bodyPr>
          <a:lstStyle/>
          <a:p>
            <a:pPr fontAlgn="base">
              <a:buFont typeface="+mj-lt"/>
              <a:buAutoNum type="arabicPeriod"/>
            </a:pPr>
            <a:r>
              <a:rPr lang="en-IN" dirty="0">
                <a:solidFill>
                  <a:srgbClr val="666666"/>
                </a:solidFill>
                <a:latin typeface="inherit"/>
              </a:rPr>
              <a:t>Your security team wants to be able to audit network traffic inside of your network. What’s the best way to ensure they have access to the data they need?</a:t>
            </a:r>
          </a:p>
          <a:p>
            <a:pPr marL="742950" lvl="1" indent="-285750" fontAlgn="base">
              <a:buFont typeface="+mj-lt"/>
              <a:buAutoNum type="arabicPeriod"/>
            </a:pPr>
            <a:r>
              <a:rPr lang="en-IN" dirty="0">
                <a:solidFill>
                  <a:srgbClr val="666666"/>
                </a:solidFill>
                <a:latin typeface="inherit"/>
              </a:rPr>
              <a:t>Disable flow logs.</a:t>
            </a:r>
          </a:p>
          <a:p>
            <a:pPr marL="742950" lvl="1" indent="-285750" fontAlgn="base">
              <a:buFont typeface="+mj-lt"/>
              <a:buAutoNum type="arabicPeriod"/>
            </a:pPr>
            <a:r>
              <a:rPr lang="en-IN" b="1" dirty="0">
                <a:solidFill>
                  <a:srgbClr val="666666"/>
                </a:solidFill>
                <a:latin typeface="inherit"/>
              </a:rPr>
              <a:t>Enable flow logs.</a:t>
            </a:r>
            <a:endParaRPr lang="en-IN" dirty="0">
              <a:solidFill>
                <a:srgbClr val="666666"/>
              </a:solidFill>
              <a:latin typeface="inherit"/>
            </a:endParaRPr>
          </a:p>
          <a:p>
            <a:pPr marL="742950" lvl="1" indent="-285750" fontAlgn="base">
              <a:buFont typeface="+mj-lt"/>
              <a:buAutoNum type="arabicPeriod"/>
            </a:pPr>
            <a:r>
              <a:rPr lang="en-IN" dirty="0">
                <a:solidFill>
                  <a:srgbClr val="666666"/>
                </a:solidFill>
                <a:latin typeface="inherit"/>
              </a:rPr>
              <a:t>Enable VPC Network logs</a:t>
            </a:r>
          </a:p>
          <a:p>
            <a:pPr marL="742950" lvl="1" indent="-285750" fontAlgn="base">
              <a:buFont typeface="+mj-lt"/>
              <a:buAutoNum type="arabicPeriod"/>
            </a:pPr>
            <a:r>
              <a:rPr lang="en-IN" dirty="0">
                <a:solidFill>
                  <a:srgbClr val="666666"/>
                </a:solidFill>
                <a:latin typeface="inherit"/>
              </a:rPr>
              <a:t>Add a firewall capture filter.</a:t>
            </a:r>
            <a:endParaRPr lang="en-IN" b="0" i="0" dirty="0">
              <a:solidFill>
                <a:srgbClr val="666666"/>
              </a:solidFill>
              <a:effectLst/>
              <a:latin typeface="inherit"/>
            </a:endParaRPr>
          </a:p>
        </p:txBody>
      </p:sp>
    </p:spTree>
    <p:extLst>
      <p:ext uri="{BB962C8B-B14F-4D97-AF65-F5344CB8AC3E}">
        <p14:creationId xmlns:p14="http://schemas.microsoft.com/office/powerpoint/2010/main" val="3453579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47D879-D60F-4E4D-ABD3-DAFB6B337C71}"/>
              </a:ext>
            </a:extLst>
          </p:cNvPr>
          <p:cNvSpPr txBox="1"/>
          <p:nvPr/>
        </p:nvSpPr>
        <p:spPr>
          <a:xfrm>
            <a:off x="81023" y="0"/>
            <a:ext cx="11377913" cy="646331"/>
          </a:xfrm>
          <a:prstGeom prst="rect">
            <a:avLst/>
          </a:prstGeom>
          <a:noFill/>
        </p:spPr>
        <p:txBody>
          <a:bodyPr wrap="square" rtlCol="0">
            <a:spAutoFit/>
          </a:bodyPr>
          <a:lstStyle/>
          <a:p>
            <a:r>
              <a:rPr lang="en-US" dirty="0">
                <a:highlight>
                  <a:srgbClr val="00FF00"/>
                </a:highlight>
              </a:rPr>
              <a:t>Paper 2 – </a:t>
            </a:r>
            <a:r>
              <a:rPr lang="en-US" dirty="0" err="1">
                <a:highlight>
                  <a:srgbClr val="00FF00"/>
                </a:highlight>
              </a:rPr>
              <a:t>Wizlab</a:t>
            </a:r>
            <a:r>
              <a:rPr lang="en-US" dirty="0">
                <a:highlight>
                  <a:srgbClr val="00FF00"/>
                </a:highlight>
              </a:rPr>
              <a:t> - </a:t>
            </a:r>
            <a:r>
              <a:rPr lang="en-US" dirty="0">
                <a:hlinkClick r:id="rId2"/>
              </a:rPr>
              <a:t>https://www.whizlabs.com/learn/course/google-cloud-certified-professional-cloud-architect/239/quiz/14800/practice/start</a:t>
            </a:r>
            <a:r>
              <a:rPr lang="en-US" dirty="0"/>
              <a:t> </a:t>
            </a:r>
          </a:p>
        </p:txBody>
      </p:sp>
      <p:pic>
        <p:nvPicPr>
          <p:cNvPr id="4" name="Picture 3" descr="Graphical user interface&#10;&#10;Description automatically generated">
            <a:extLst>
              <a:ext uri="{FF2B5EF4-FFF2-40B4-BE49-F238E27FC236}">
                <a16:creationId xmlns:a16="http://schemas.microsoft.com/office/drawing/2014/main" id="{91354496-80FA-4D4C-A85E-E288BF870A4A}"/>
              </a:ext>
            </a:extLst>
          </p:cNvPr>
          <p:cNvPicPr>
            <a:picLocks noChangeAspect="1"/>
          </p:cNvPicPr>
          <p:nvPr/>
        </p:nvPicPr>
        <p:blipFill>
          <a:blip r:embed="rId3"/>
          <a:stretch>
            <a:fillRect/>
          </a:stretch>
        </p:blipFill>
        <p:spPr>
          <a:xfrm>
            <a:off x="81023" y="1909823"/>
            <a:ext cx="4227662" cy="4745620"/>
          </a:xfrm>
          <a:prstGeom prst="rect">
            <a:avLst/>
          </a:prstGeom>
        </p:spPr>
      </p:pic>
      <p:sp>
        <p:nvSpPr>
          <p:cNvPr id="5" name="TextBox 4">
            <a:extLst>
              <a:ext uri="{FF2B5EF4-FFF2-40B4-BE49-F238E27FC236}">
                <a16:creationId xmlns:a16="http://schemas.microsoft.com/office/drawing/2014/main" id="{09E12EB4-4259-CC42-8FCC-9A28A5812AAB}"/>
              </a:ext>
            </a:extLst>
          </p:cNvPr>
          <p:cNvSpPr txBox="1"/>
          <p:nvPr/>
        </p:nvSpPr>
        <p:spPr>
          <a:xfrm>
            <a:off x="81024" y="908745"/>
            <a:ext cx="4039564" cy="923330"/>
          </a:xfrm>
          <a:prstGeom prst="rect">
            <a:avLst/>
          </a:prstGeom>
          <a:noFill/>
        </p:spPr>
        <p:txBody>
          <a:bodyPr wrap="square" rtlCol="0">
            <a:spAutoFit/>
          </a:bodyPr>
          <a:lstStyle/>
          <a:p>
            <a:r>
              <a:rPr lang="en-US" dirty="0"/>
              <a:t>Data lifecycle - </a:t>
            </a:r>
            <a:r>
              <a:rPr lang="en-US" dirty="0">
                <a:hlinkClick r:id="rId4"/>
              </a:rPr>
              <a:t>https://cloud.google.com/architecture/data-lifecycle-cloud-platform</a:t>
            </a:r>
            <a:r>
              <a:rPr lang="en-US" dirty="0"/>
              <a:t> </a:t>
            </a:r>
          </a:p>
        </p:txBody>
      </p:sp>
      <p:sp>
        <p:nvSpPr>
          <p:cNvPr id="6" name="Rectangle 5">
            <a:extLst>
              <a:ext uri="{FF2B5EF4-FFF2-40B4-BE49-F238E27FC236}">
                <a16:creationId xmlns:a16="http://schemas.microsoft.com/office/drawing/2014/main" id="{703B3DB1-57AD-CE48-A68A-F4BFA2C8AAAF}"/>
              </a:ext>
            </a:extLst>
          </p:cNvPr>
          <p:cNvSpPr/>
          <p:nvPr/>
        </p:nvSpPr>
        <p:spPr>
          <a:xfrm>
            <a:off x="4308684" y="758554"/>
            <a:ext cx="7802291" cy="1015663"/>
          </a:xfrm>
          <a:prstGeom prst="rect">
            <a:avLst/>
          </a:prstGeom>
        </p:spPr>
        <p:txBody>
          <a:bodyPr wrap="square">
            <a:spAutoFit/>
          </a:bodyPr>
          <a:lstStyle/>
          <a:p>
            <a:r>
              <a:rPr lang="en-IN" sz="1200" i="1" dirty="0">
                <a:solidFill>
                  <a:srgbClr val="202124"/>
                </a:solidFill>
                <a:latin typeface="Roboto" panose="02000000000000000000" pitchFamily="2" charset="0"/>
              </a:rPr>
              <a:t>Pub/Sub doesn't provide guarantees about the order of message delivery. Strict message ordering can be achieved with </a:t>
            </a:r>
            <a:r>
              <a:rPr lang="en-IN" sz="1200" i="1" dirty="0">
                <a:solidFill>
                  <a:srgbClr val="202124"/>
                </a:solidFill>
                <a:latin typeface="Roboto" panose="02000000000000000000" pitchFamily="2" charset="0"/>
                <a:hlinkClick r:id="rId5"/>
              </a:rPr>
              <a:t>buffering</a:t>
            </a:r>
            <a:r>
              <a:rPr lang="en-IN" sz="1200" i="1" dirty="0">
                <a:solidFill>
                  <a:srgbClr val="202124"/>
                </a:solidFill>
                <a:latin typeface="Roboto" panose="02000000000000000000" pitchFamily="2" charset="0"/>
              </a:rPr>
              <a:t>, often using </a:t>
            </a:r>
            <a:r>
              <a:rPr lang="en-IN" sz="1200" i="1" dirty="0">
                <a:solidFill>
                  <a:srgbClr val="202124"/>
                </a:solidFill>
                <a:latin typeface="Roboto" panose="02000000000000000000" pitchFamily="2" charset="0"/>
                <a:hlinkClick r:id="rId6"/>
              </a:rPr>
              <a:t>Dataflow</a:t>
            </a:r>
            <a:r>
              <a:rPr lang="en-IN" sz="1200" i="1" dirty="0">
                <a:solidFill>
                  <a:srgbClr val="202124"/>
                </a:solidFill>
                <a:latin typeface="Roboto" panose="02000000000000000000" pitchFamily="2" charset="0"/>
              </a:rPr>
              <a:t>.</a:t>
            </a:r>
          </a:p>
          <a:p>
            <a:r>
              <a:rPr lang="en-IN" sz="1200" i="1" dirty="0">
                <a:solidFill>
                  <a:srgbClr val="202124"/>
                </a:solidFill>
                <a:latin typeface="Roboto" panose="02000000000000000000" pitchFamily="2" charset="0"/>
              </a:rPr>
              <a:t>A common use of Pub/Sub is to move streaming data into Dataflow for real-time processing, per actual event time. When processed, you can move the data into a persistent storage service, such as </a:t>
            </a:r>
            <a:r>
              <a:rPr lang="en-IN" sz="1200" i="1" dirty="0">
                <a:solidFill>
                  <a:srgbClr val="202124"/>
                </a:solidFill>
                <a:latin typeface="Roboto" panose="02000000000000000000" pitchFamily="2" charset="0"/>
                <a:hlinkClick r:id="rId7"/>
              </a:rPr>
              <a:t>Datastore</a:t>
            </a:r>
            <a:r>
              <a:rPr lang="en-IN" sz="1200" i="1" dirty="0">
                <a:solidFill>
                  <a:srgbClr val="202124"/>
                </a:solidFill>
                <a:latin typeface="Roboto" panose="02000000000000000000" pitchFamily="2" charset="0"/>
              </a:rPr>
              <a:t> and </a:t>
            </a:r>
            <a:r>
              <a:rPr lang="en-IN" sz="1200" i="1" dirty="0">
                <a:solidFill>
                  <a:srgbClr val="202124"/>
                </a:solidFill>
                <a:latin typeface="Roboto" panose="02000000000000000000" pitchFamily="2" charset="0"/>
                <a:hlinkClick r:id="rId8"/>
              </a:rPr>
              <a:t>BigQuery</a:t>
            </a:r>
            <a:r>
              <a:rPr lang="en-IN" sz="1200" i="1" dirty="0">
                <a:solidFill>
                  <a:srgbClr val="202124"/>
                </a:solidFill>
                <a:latin typeface="Roboto" panose="02000000000000000000" pitchFamily="2" charset="0"/>
              </a:rPr>
              <a:t>, which support queries ordered by app timestamps.</a:t>
            </a:r>
            <a:endParaRPr lang="en-IN" sz="1200" b="0" i="1" dirty="0">
              <a:solidFill>
                <a:srgbClr val="202124"/>
              </a:solidFill>
              <a:effectLst/>
              <a:latin typeface="Roboto" panose="02000000000000000000" pitchFamily="2" charset="0"/>
            </a:endParaRPr>
          </a:p>
        </p:txBody>
      </p:sp>
      <p:pic>
        <p:nvPicPr>
          <p:cNvPr id="8" name="Picture 7" descr="Diagram&#10;&#10;Description automatically generated">
            <a:extLst>
              <a:ext uri="{FF2B5EF4-FFF2-40B4-BE49-F238E27FC236}">
                <a16:creationId xmlns:a16="http://schemas.microsoft.com/office/drawing/2014/main" id="{FEE95B04-5F37-CC4C-9B51-91A9AECBCC23}"/>
              </a:ext>
            </a:extLst>
          </p:cNvPr>
          <p:cNvPicPr>
            <a:picLocks noChangeAspect="1"/>
          </p:cNvPicPr>
          <p:nvPr/>
        </p:nvPicPr>
        <p:blipFill>
          <a:blip r:embed="rId9"/>
          <a:stretch>
            <a:fillRect/>
          </a:stretch>
        </p:blipFill>
        <p:spPr>
          <a:xfrm>
            <a:off x="4308684" y="2026132"/>
            <a:ext cx="7416470" cy="2734611"/>
          </a:xfrm>
          <a:prstGeom prst="rect">
            <a:avLst/>
          </a:prstGeom>
        </p:spPr>
      </p:pic>
      <p:sp>
        <p:nvSpPr>
          <p:cNvPr id="9" name="Rectangle 8">
            <a:extLst>
              <a:ext uri="{FF2B5EF4-FFF2-40B4-BE49-F238E27FC236}">
                <a16:creationId xmlns:a16="http://schemas.microsoft.com/office/drawing/2014/main" id="{72185EE9-3B2F-B140-8436-1DB18F3527AA}"/>
              </a:ext>
            </a:extLst>
          </p:cNvPr>
          <p:cNvSpPr/>
          <p:nvPr/>
        </p:nvSpPr>
        <p:spPr>
          <a:xfrm>
            <a:off x="4483261" y="4519533"/>
            <a:ext cx="7627714" cy="830997"/>
          </a:xfrm>
          <a:prstGeom prst="rect">
            <a:avLst/>
          </a:prstGeom>
        </p:spPr>
        <p:txBody>
          <a:bodyPr wrap="square">
            <a:spAutoFit/>
          </a:bodyPr>
          <a:lstStyle/>
          <a:p>
            <a:r>
              <a:rPr lang="en-IN" sz="1200" i="1" dirty="0">
                <a:solidFill>
                  <a:srgbClr val="202124"/>
                </a:solidFill>
                <a:latin typeface="Roboto" panose="02000000000000000000" pitchFamily="2" charset="0"/>
              </a:rPr>
              <a:t>Cloud SQL is not an appropriate storage system for </a:t>
            </a:r>
            <a:r>
              <a:rPr lang="en-IN" sz="1200" i="1" dirty="0">
                <a:solidFill>
                  <a:srgbClr val="202124"/>
                </a:solidFill>
                <a:latin typeface="Roboto" panose="02000000000000000000" pitchFamily="2" charset="0"/>
                <a:hlinkClick r:id="rId10">
                  <a:extLst>
                    <a:ext uri="{A12FA001-AC4F-418D-AE19-62706E023703}">
                      <ahyp:hlinkClr xmlns:ahyp="http://schemas.microsoft.com/office/drawing/2018/hyperlinkcolor" val="tx"/>
                    </a:ext>
                  </a:extLst>
                </a:hlinkClick>
              </a:rPr>
              <a:t>online analytical processing</a:t>
            </a:r>
            <a:r>
              <a:rPr lang="en-IN" sz="1200" i="1" dirty="0">
                <a:solidFill>
                  <a:srgbClr val="202124"/>
                </a:solidFill>
                <a:latin typeface="Roboto" panose="02000000000000000000" pitchFamily="2" charset="0"/>
              </a:rPr>
              <a:t> (OLAP) workloads or data that requires dynamic schemas on a per-object basis. </a:t>
            </a:r>
            <a:r>
              <a:rPr lang="en-IN" sz="1200" i="1" dirty="0">
                <a:solidFill>
                  <a:srgbClr val="202124"/>
                </a:solidFill>
                <a:highlight>
                  <a:srgbClr val="FFFF00"/>
                </a:highlight>
                <a:latin typeface="Roboto" panose="02000000000000000000" pitchFamily="2" charset="0"/>
              </a:rPr>
              <a:t>If your workload requires dynamic schemas</a:t>
            </a:r>
            <a:r>
              <a:rPr lang="en-IN" sz="1200" i="1" dirty="0">
                <a:solidFill>
                  <a:srgbClr val="202124"/>
                </a:solidFill>
                <a:latin typeface="Roboto" panose="02000000000000000000" pitchFamily="2" charset="0"/>
              </a:rPr>
              <a:t>, consider Datastore</a:t>
            </a:r>
            <a:r>
              <a:rPr lang="en-IN" sz="1200" i="1" dirty="0">
                <a:solidFill>
                  <a:srgbClr val="202124"/>
                </a:solidFill>
                <a:highlight>
                  <a:srgbClr val="FFFF00"/>
                </a:highlight>
                <a:latin typeface="Roboto" panose="02000000000000000000" pitchFamily="2" charset="0"/>
              </a:rPr>
              <a:t>. For OLAP workloads</a:t>
            </a:r>
            <a:r>
              <a:rPr lang="en-IN" sz="1200" i="1" dirty="0">
                <a:solidFill>
                  <a:srgbClr val="202124"/>
                </a:solidFill>
                <a:latin typeface="Roboto" panose="02000000000000000000" pitchFamily="2" charset="0"/>
              </a:rPr>
              <a:t>, consider </a:t>
            </a:r>
            <a:r>
              <a:rPr lang="en-IN" sz="1200" i="1" dirty="0" err="1">
                <a:solidFill>
                  <a:srgbClr val="202124"/>
                </a:solidFill>
                <a:latin typeface="Roboto" panose="02000000000000000000" pitchFamily="2" charset="0"/>
              </a:rPr>
              <a:t>BigQuery</a:t>
            </a:r>
            <a:r>
              <a:rPr lang="en-IN" sz="1200" i="1" dirty="0">
                <a:solidFill>
                  <a:srgbClr val="202124"/>
                </a:solidFill>
                <a:latin typeface="Roboto" panose="02000000000000000000" pitchFamily="2" charset="0"/>
              </a:rPr>
              <a:t>. If your workload requires </a:t>
            </a:r>
            <a:r>
              <a:rPr lang="en-IN" sz="1200" i="1" dirty="0">
                <a:solidFill>
                  <a:srgbClr val="202124"/>
                </a:solidFill>
                <a:highlight>
                  <a:srgbClr val="FFFF00"/>
                </a:highlight>
                <a:latin typeface="Roboto" panose="02000000000000000000" pitchFamily="2" charset="0"/>
              </a:rPr>
              <a:t>wide-column schemas</a:t>
            </a:r>
            <a:r>
              <a:rPr lang="en-IN" sz="1200" i="1" dirty="0">
                <a:solidFill>
                  <a:srgbClr val="202124"/>
                </a:solidFill>
                <a:latin typeface="Roboto" panose="02000000000000000000" pitchFamily="2" charset="0"/>
              </a:rPr>
              <a:t>, consider Bigtable.</a:t>
            </a:r>
            <a:endParaRPr lang="en-US" sz="1200" i="1" dirty="0">
              <a:solidFill>
                <a:srgbClr val="202124"/>
              </a:solidFill>
              <a:latin typeface="Roboto" panose="02000000000000000000" pitchFamily="2" charset="0"/>
            </a:endParaRPr>
          </a:p>
        </p:txBody>
      </p:sp>
    </p:spTree>
    <p:extLst>
      <p:ext uri="{BB962C8B-B14F-4D97-AF65-F5344CB8AC3E}">
        <p14:creationId xmlns:p14="http://schemas.microsoft.com/office/powerpoint/2010/main" val="533173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7C1B08-798D-D84D-96BD-B69867992A8D}"/>
              </a:ext>
            </a:extLst>
          </p:cNvPr>
          <p:cNvSpPr txBox="1"/>
          <p:nvPr/>
        </p:nvSpPr>
        <p:spPr>
          <a:xfrm>
            <a:off x="312516" y="208344"/>
            <a:ext cx="11702006" cy="2585323"/>
          </a:xfrm>
          <a:prstGeom prst="rect">
            <a:avLst/>
          </a:prstGeom>
          <a:noFill/>
        </p:spPr>
        <p:txBody>
          <a:bodyPr wrap="square" rtlCol="0">
            <a:spAutoFit/>
          </a:bodyPr>
          <a:lstStyle/>
          <a:p>
            <a:endParaRPr lang="en-US" dirty="0"/>
          </a:p>
          <a:p>
            <a:r>
              <a:rPr lang="en-US" b="1" dirty="0"/>
              <a:t>Serverless NEG </a:t>
            </a:r>
            <a:br>
              <a:rPr lang="en-US" b="1" dirty="0"/>
            </a:br>
            <a:r>
              <a:rPr lang="en-US" dirty="0"/>
              <a:t>- Serverless network Endpoint group.</a:t>
            </a:r>
          </a:p>
          <a:p>
            <a:r>
              <a:rPr lang="en-US" dirty="0"/>
              <a:t>- </a:t>
            </a:r>
            <a:r>
              <a:rPr lang="en-IN" dirty="0"/>
              <a:t>NEG) specifies a group of backend endpoints for a load balancer</a:t>
            </a:r>
            <a:br>
              <a:rPr lang="en-IN" dirty="0"/>
            </a:br>
            <a:r>
              <a:rPr lang="en-IN" dirty="0"/>
              <a:t>- A </a:t>
            </a:r>
            <a:r>
              <a:rPr lang="en-IN" i="1" dirty="0"/>
              <a:t>serverless NEG</a:t>
            </a:r>
            <a:r>
              <a:rPr lang="en-IN" dirty="0"/>
              <a:t> is a backend that points to a </a:t>
            </a:r>
            <a:r>
              <a:rPr lang="en-IN" dirty="0">
                <a:hlinkClick r:id="rId2"/>
              </a:rPr>
              <a:t>Cloud Run</a:t>
            </a:r>
            <a:r>
              <a:rPr lang="en-IN" dirty="0"/>
              <a:t>, </a:t>
            </a:r>
            <a:r>
              <a:rPr lang="en-IN" dirty="0">
                <a:hlinkClick r:id="rId3"/>
              </a:rPr>
              <a:t>App Engine</a:t>
            </a:r>
            <a:r>
              <a:rPr lang="en-IN" dirty="0"/>
              <a:t>, </a:t>
            </a:r>
            <a:r>
              <a:rPr lang="en-IN" dirty="0">
                <a:hlinkClick r:id="rId4"/>
              </a:rPr>
              <a:t>Cloud Functions</a:t>
            </a:r>
            <a:r>
              <a:rPr lang="en-IN" dirty="0"/>
              <a:t>, or </a:t>
            </a:r>
            <a:r>
              <a:rPr lang="en-IN" dirty="0">
                <a:hlinkClick r:id="rId5"/>
              </a:rPr>
              <a:t>API Gateway</a:t>
            </a:r>
            <a:r>
              <a:rPr lang="en-IN" dirty="0"/>
              <a:t> service.</a:t>
            </a:r>
          </a:p>
          <a:p>
            <a:pPr marL="285750" indent="-285750">
              <a:buFontTx/>
              <a:buChar char="-"/>
            </a:pPr>
            <a:r>
              <a:rPr lang="en-IN" dirty="0"/>
              <a:t>For a group of services to be in the same serverless NEG, they must have a common URL pattern.</a:t>
            </a:r>
            <a:r>
              <a:rPr lang="en-US" dirty="0"/>
              <a:t> </a:t>
            </a:r>
          </a:p>
          <a:p>
            <a:pPr marL="285750" indent="-285750">
              <a:buFontTx/>
              <a:buChar char="-"/>
            </a:pPr>
            <a:r>
              <a:rPr lang="en-US" dirty="0">
                <a:hlinkClick r:id="rId6"/>
              </a:rPr>
              <a:t>https://cloud.google.com/load-balancing/docs/negs/serverless-neg-concepts</a:t>
            </a:r>
            <a:r>
              <a:rPr lang="en-US" dirty="0"/>
              <a:t> </a:t>
            </a:r>
          </a:p>
          <a:p>
            <a:pPr marL="285750" indent="-285750">
              <a:buFontTx/>
              <a:buChar char="-"/>
            </a:pPr>
            <a:r>
              <a:rPr lang="en-IN" dirty="0"/>
              <a:t>Mapping a single URL to multiple functionally identical serverless applications is supported only for Cloud Run and Cloud Functions.</a:t>
            </a:r>
            <a:endParaRPr lang="en-US" dirty="0"/>
          </a:p>
        </p:txBody>
      </p:sp>
      <p:pic>
        <p:nvPicPr>
          <p:cNvPr id="4" name="Picture 3" descr="Graphical user interface, application&#10;&#10;Description automatically generated">
            <a:extLst>
              <a:ext uri="{FF2B5EF4-FFF2-40B4-BE49-F238E27FC236}">
                <a16:creationId xmlns:a16="http://schemas.microsoft.com/office/drawing/2014/main" id="{289237C7-E5F1-1B43-BD14-C1F0713D8D04}"/>
              </a:ext>
            </a:extLst>
          </p:cNvPr>
          <p:cNvPicPr>
            <a:picLocks noChangeAspect="1"/>
          </p:cNvPicPr>
          <p:nvPr/>
        </p:nvPicPr>
        <p:blipFill>
          <a:blip r:embed="rId7"/>
          <a:stretch>
            <a:fillRect/>
          </a:stretch>
        </p:blipFill>
        <p:spPr>
          <a:xfrm>
            <a:off x="1171053" y="2695857"/>
            <a:ext cx="9523954" cy="3862200"/>
          </a:xfrm>
          <a:prstGeom prst="rect">
            <a:avLst/>
          </a:prstGeom>
        </p:spPr>
      </p:pic>
    </p:spTree>
    <p:extLst>
      <p:ext uri="{BB962C8B-B14F-4D97-AF65-F5344CB8AC3E}">
        <p14:creationId xmlns:p14="http://schemas.microsoft.com/office/powerpoint/2010/main" val="27002366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4D965C-3EA4-0B46-A9A7-5FBBDE8FBA70}"/>
              </a:ext>
            </a:extLst>
          </p:cNvPr>
          <p:cNvSpPr txBox="1"/>
          <p:nvPr/>
        </p:nvSpPr>
        <p:spPr>
          <a:xfrm>
            <a:off x="405114" y="300942"/>
            <a:ext cx="11528385" cy="2308324"/>
          </a:xfrm>
          <a:prstGeom prst="rect">
            <a:avLst/>
          </a:prstGeom>
          <a:noFill/>
        </p:spPr>
        <p:txBody>
          <a:bodyPr wrap="square" rtlCol="0">
            <a:spAutoFit/>
          </a:bodyPr>
          <a:lstStyle/>
          <a:p>
            <a:r>
              <a:rPr lang="en-US" b="1" dirty="0"/>
              <a:t>Workload identity </a:t>
            </a:r>
            <a:r>
              <a:rPr lang="en-US" b="1" dirty="0">
                <a:highlight>
                  <a:srgbClr val="FFFF00"/>
                </a:highlight>
              </a:rPr>
              <a:t>federation</a:t>
            </a:r>
            <a:r>
              <a:rPr lang="en-US" b="1" dirty="0"/>
              <a:t> vs Workload identity </a:t>
            </a:r>
          </a:p>
          <a:p>
            <a:pPr marL="285750" indent="-285750">
              <a:buFontTx/>
              <a:buChar char="-"/>
            </a:pPr>
            <a:r>
              <a:rPr lang="en-IN" dirty="0"/>
              <a:t>Using identity federation, you can grant on-premises or multi-cloud workloads access to Google Cloud resources, without using a service account key.</a:t>
            </a:r>
          </a:p>
          <a:p>
            <a:pPr marL="285750" indent="-285750">
              <a:buFontTx/>
              <a:buChar char="-"/>
            </a:pPr>
            <a:r>
              <a:rPr lang="en-US" b="1" dirty="0">
                <a:hlinkClick r:id="rId2"/>
              </a:rPr>
              <a:t>https://cloud.google.com/iam/docs/workload-identity-federation</a:t>
            </a:r>
            <a:r>
              <a:rPr lang="en-US" b="1" dirty="0"/>
              <a:t> </a:t>
            </a:r>
          </a:p>
          <a:p>
            <a:pPr marL="285750" indent="-285750">
              <a:buFontTx/>
              <a:buChar char="-"/>
            </a:pPr>
            <a:r>
              <a:rPr lang="en-IN" dirty="0"/>
              <a:t>With identity federation, you can use Identity and Access Management (IAM) to grant external identities </a:t>
            </a:r>
            <a:r>
              <a:rPr lang="en-IN" dirty="0">
                <a:hlinkClick r:id="rId3"/>
              </a:rPr>
              <a:t>IAM roles</a:t>
            </a:r>
            <a:r>
              <a:rPr lang="en-IN" dirty="0"/>
              <a:t>, including the ability to impersonate service accounts.</a:t>
            </a:r>
          </a:p>
          <a:p>
            <a:pPr marL="285750" indent="-285750">
              <a:buFontTx/>
              <a:buChar char="-"/>
            </a:pPr>
            <a:r>
              <a:rPr lang="en-IN" dirty="0"/>
              <a:t>Workload Identity is enabled by default on Autopilot clusters in GKE .</a:t>
            </a:r>
            <a:br>
              <a:rPr lang="en-US" b="1" dirty="0"/>
            </a:br>
            <a:endParaRPr lang="en-US" b="1" dirty="0"/>
          </a:p>
        </p:txBody>
      </p:sp>
      <p:sp>
        <p:nvSpPr>
          <p:cNvPr id="3" name="Rectangle 2">
            <a:extLst>
              <a:ext uri="{FF2B5EF4-FFF2-40B4-BE49-F238E27FC236}">
                <a16:creationId xmlns:a16="http://schemas.microsoft.com/office/drawing/2014/main" id="{6426875C-83BC-E44F-847D-1AAC9FE776EC}"/>
              </a:ext>
            </a:extLst>
          </p:cNvPr>
          <p:cNvSpPr/>
          <p:nvPr/>
        </p:nvSpPr>
        <p:spPr>
          <a:xfrm>
            <a:off x="258501" y="2424600"/>
            <a:ext cx="11808581" cy="2585323"/>
          </a:xfrm>
          <a:prstGeom prst="rect">
            <a:avLst/>
          </a:prstGeom>
        </p:spPr>
        <p:txBody>
          <a:bodyPr wrap="square">
            <a:spAutoFit/>
          </a:bodyPr>
          <a:lstStyle/>
          <a:p>
            <a:r>
              <a:rPr lang="en-IN" b="1" dirty="0">
                <a:solidFill>
                  <a:srgbClr val="202124"/>
                </a:solidFill>
                <a:latin typeface="Google Sans"/>
              </a:rPr>
              <a:t>Best practices for Cloud Storage</a:t>
            </a:r>
            <a:br>
              <a:rPr lang="en-IN" b="1" dirty="0">
                <a:solidFill>
                  <a:srgbClr val="202124"/>
                </a:solidFill>
                <a:latin typeface="Google Sans"/>
              </a:rPr>
            </a:br>
            <a:r>
              <a:rPr lang="en-IN" b="1" dirty="0">
                <a:solidFill>
                  <a:srgbClr val="202124"/>
                </a:solidFill>
                <a:latin typeface="Google Sans"/>
              </a:rPr>
              <a:t>- </a:t>
            </a:r>
            <a:r>
              <a:rPr lang="en-IN" dirty="0"/>
              <a:t>Avoiding use of sensitive information as part of bucket or object names. For example, instead of naming your bucket </a:t>
            </a:r>
            <a:r>
              <a:rPr lang="en-IN" dirty="0" err="1"/>
              <a:t>mysecretproject-prodbucket</a:t>
            </a:r>
            <a:r>
              <a:rPr lang="en-IN" dirty="0"/>
              <a:t>, name it </a:t>
            </a:r>
            <a:r>
              <a:rPr lang="en-IN" dirty="0" err="1"/>
              <a:t>somemeaninglesscodename</a:t>
            </a:r>
            <a:r>
              <a:rPr lang="en-IN" dirty="0"/>
              <a:t>-prod. In some applications, you may want to keep </a:t>
            </a:r>
            <a:r>
              <a:rPr lang="en-IN" dirty="0">
                <a:highlight>
                  <a:srgbClr val="FFFF00"/>
                </a:highlight>
              </a:rPr>
              <a:t>sensitive metadata in </a:t>
            </a:r>
            <a:r>
              <a:rPr lang="en-IN" dirty="0">
                <a:highlight>
                  <a:srgbClr val="FFFF00"/>
                </a:highlight>
                <a:hlinkClick r:id="rId4"/>
              </a:rPr>
              <a:t>custom Cloud Storage headers</a:t>
            </a:r>
            <a:r>
              <a:rPr lang="en-IN" dirty="0">
                <a:highlight>
                  <a:srgbClr val="FFFF00"/>
                </a:highlight>
              </a:rPr>
              <a:t> </a:t>
            </a:r>
            <a:r>
              <a:rPr lang="en-IN" dirty="0"/>
              <a:t>such as x-</a:t>
            </a:r>
            <a:r>
              <a:rPr lang="en-IN" dirty="0" err="1"/>
              <a:t>goog</a:t>
            </a:r>
            <a:r>
              <a:rPr lang="en-IN" dirty="0"/>
              <a:t>-meta, rather than encoding the metadata in object names.</a:t>
            </a:r>
          </a:p>
          <a:p>
            <a:pPr marL="285750" indent="-285750">
              <a:buFontTx/>
              <a:buChar char="-"/>
            </a:pPr>
            <a:r>
              <a:rPr lang="en-IN" dirty="0"/>
              <a:t>Avoid breaking a transfer into smaller chunks if possible and instead upload the entire content in a single chunk but </a:t>
            </a:r>
          </a:p>
          <a:p>
            <a:pPr marL="285750" indent="-285750">
              <a:buFontTx/>
              <a:buChar char="-"/>
            </a:pPr>
            <a:r>
              <a:rPr lang="en-IN" dirty="0"/>
              <a:t>If you want to bulk delete a hundred thousand or more objects, avoid using </a:t>
            </a:r>
            <a:r>
              <a:rPr lang="en-IN" dirty="0" err="1"/>
              <a:t>gsutil</a:t>
            </a:r>
            <a:r>
              <a:rPr lang="en-IN" dirty="0"/>
              <a:t>,</a:t>
            </a:r>
          </a:p>
          <a:p>
            <a:pPr marL="285750" indent="-285750">
              <a:buFontTx/>
              <a:buChar char="-"/>
            </a:pPr>
            <a:endParaRPr lang="en-IN" dirty="0"/>
          </a:p>
          <a:p>
            <a:endParaRPr lang="en-US" b="1" dirty="0"/>
          </a:p>
        </p:txBody>
      </p:sp>
    </p:spTree>
    <p:extLst>
      <p:ext uri="{BB962C8B-B14F-4D97-AF65-F5344CB8AC3E}">
        <p14:creationId xmlns:p14="http://schemas.microsoft.com/office/powerpoint/2010/main" val="4287304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DFBFD-423F-6349-813A-1BD784FB2531}"/>
              </a:ext>
            </a:extLst>
          </p:cNvPr>
          <p:cNvSpPr/>
          <p:nvPr/>
        </p:nvSpPr>
        <p:spPr>
          <a:xfrm>
            <a:off x="0" y="242476"/>
            <a:ext cx="11674998" cy="6740307"/>
          </a:xfrm>
          <a:prstGeom prst="rect">
            <a:avLst/>
          </a:prstGeom>
        </p:spPr>
        <p:txBody>
          <a:bodyPr wrap="square">
            <a:spAutoFit/>
          </a:bodyPr>
          <a:lstStyle/>
          <a:p>
            <a:r>
              <a:rPr lang="en-IN" b="1" dirty="0">
                <a:solidFill>
                  <a:srgbClr val="202124"/>
                </a:solidFill>
                <a:latin typeface="Roboto" panose="02000000000000000000" pitchFamily="2" charset="0"/>
              </a:rPr>
              <a:t>Container commands  - </a:t>
            </a:r>
            <a:r>
              <a:rPr lang="en-IN" b="1" dirty="0">
                <a:solidFill>
                  <a:srgbClr val="202124"/>
                </a:solidFill>
                <a:latin typeface="Roboto" panose="02000000000000000000" pitchFamily="2" charset="0"/>
                <a:hlinkClick r:id="rId2"/>
              </a:rPr>
              <a:t>https://cloud.google.com/kubernetes-engine/docs/how-to/cluster-autoscaler</a:t>
            </a:r>
            <a:r>
              <a:rPr lang="en-IN" b="1" dirty="0">
                <a:solidFill>
                  <a:srgbClr val="202124"/>
                </a:solidFill>
                <a:latin typeface="Roboto" panose="02000000000000000000" pitchFamily="2" charset="0"/>
              </a:rPr>
              <a:t> </a:t>
            </a:r>
            <a:endParaRPr lang="en-IN" i="1" dirty="0"/>
          </a:p>
          <a:p>
            <a:r>
              <a:rPr lang="en-IN" sz="1200" dirty="0"/>
              <a:t>To create a cluster with autoscaling enabled, use the --enable-autoscaling flag and specify --min-nodes and --max-nodes:</a:t>
            </a:r>
          </a:p>
          <a:p>
            <a:r>
              <a:rPr lang="en-IN" sz="1200" i="1" dirty="0" err="1">
                <a:highlight>
                  <a:srgbClr val="C0C0C0"/>
                </a:highlight>
              </a:rPr>
              <a:t>gcloud</a:t>
            </a:r>
            <a:r>
              <a:rPr lang="en-IN" sz="1200" i="1" dirty="0">
                <a:highlight>
                  <a:srgbClr val="C0C0C0"/>
                </a:highlight>
              </a:rPr>
              <a:t> container clusters </a:t>
            </a:r>
            <a:r>
              <a:rPr lang="en-IN" sz="1200" i="1" dirty="0">
                <a:highlight>
                  <a:srgbClr val="FFFF00"/>
                </a:highlight>
              </a:rPr>
              <a:t>create</a:t>
            </a:r>
            <a:r>
              <a:rPr lang="en-IN" sz="1200" i="1" dirty="0">
                <a:highlight>
                  <a:srgbClr val="C0C0C0"/>
                </a:highlight>
              </a:rPr>
              <a:t> CLUSTER_NAME \</a:t>
            </a:r>
            <a:br>
              <a:rPr lang="en-IN" sz="1200" i="1" dirty="0">
                <a:highlight>
                  <a:srgbClr val="C0C0C0"/>
                </a:highlight>
              </a:rPr>
            </a:br>
            <a:r>
              <a:rPr lang="en-IN" sz="1200" i="1" dirty="0">
                <a:highlight>
                  <a:srgbClr val="C0C0C0"/>
                </a:highlight>
              </a:rPr>
              <a:t>    --enable-autoscaling \</a:t>
            </a:r>
            <a:br>
              <a:rPr lang="en-IN" sz="1200" i="1" dirty="0">
                <a:highlight>
                  <a:srgbClr val="C0C0C0"/>
                </a:highlight>
              </a:rPr>
            </a:br>
            <a:r>
              <a:rPr lang="en-IN" sz="1200" i="1" dirty="0">
                <a:highlight>
                  <a:srgbClr val="C0C0C0"/>
                </a:highlight>
              </a:rPr>
              <a:t>    --</a:t>
            </a:r>
            <a:r>
              <a:rPr lang="en-IN" sz="1200" i="1" dirty="0" err="1">
                <a:highlight>
                  <a:srgbClr val="C0C0C0"/>
                </a:highlight>
              </a:rPr>
              <a:t>num</a:t>
            </a:r>
            <a:r>
              <a:rPr lang="en-IN" sz="1200" i="1" dirty="0">
                <a:highlight>
                  <a:srgbClr val="C0C0C0"/>
                </a:highlight>
              </a:rPr>
              <a:t>-nodes NUM_NODES \</a:t>
            </a:r>
            <a:br>
              <a:rPr lang="en-IN" sz="1200" i="1" dirty="0">
                <a:highlight>
                  <a:srgbClr val="C0C0C0"/>
                </a:highlight>
              </a:rPr>
            </a:br>
            <a:r>
              <a:rPr lang="en-IN" sz="1200" i="1" dirty="0">
                <a:highlight>
                  <a:srgbClr val="C0C0C0"/>
                </a:highlight>
              </a:rPr>
              <a:t>    --min-nodes MIN_NODES \</a:t>
            </a:r>
            <a:br>
              <a:rPr lang="en-IN" sz="1200" i="1" dirty="0">
                <a:highlight>
                  <a:srgbClr val="C0C0C0"/>
                </a:highlight>
              </a:rPr>
            </a:br>
            <a:r>
              <a:rPr lang="en-IN" sz="1200" i="1" dirty="0">
                <a:highlight>
                  <a:srgbClr val="C0C0C0"/>
                </a:highlight>
              </a:rPr>
              <a:t>    --max-nodes MAX_NODES \</a:t>
            </a:r>
            <a:br>
              <a:rPr lang="en-IN" sz="1200" i="1" dirty="0">
                <a:highlight>
                  <a:srgbClr val="C0C0C0"/>
                </a:highlight>
              </a:rPr>
            </a:br>
            <a:r>
              <a:rPr lang="en-IN" sz="1200" i="1" dirty="0">
                <a:highlight>
                  <a:srgbClr val="C0C0C0"/>
                </a:highlight>
              </a:rPr>
              <a:t>    --region=COMPUTE_REGION</a:t>
            </a:r>
            <a:br>
              <a:rPr lang="en-IN" sz="1200" i="1" dirty="0"/>
            </a:br>
            <a:r>
              <a:rPr lang="en-IN" sz="1200" dirty="0"/>
              <a:t>To add a node pool with autoscaling to an existing cluster, use the following command:</a:t>
            </a:r>
          </a:p>
          <a:p>
            <a:r>
              <a:rPr lang="en-IN" sz="1200" dirty="0" err="1">
                <a:highlight>
                  <a:srgbClr val="C0C0C0"/>
                </a:highlight>
              </a:rPr>
              <a:t>gcloud</a:t>
            </a:r>
            <a:r>
              <a:rPr lang="en-IN" sz="1200" dirty="0">
                <a:highlight>
                  <a:srgbClr val="C0C0C0"/>
                </a:highlight>
              </a:rPr>
              <a:t> container node-pools </a:t>
            </a:r>
            <a:r>
              <a:rPr lang="en-IN" sz="1200" dirty="0">
                <a:highlight>
                  <a:srgbClr val="FFFF00"/>
                </a:highlight>
              </a:rPr>
              <a:t>create</a:t>
            </a:r>
            <a:r>
              <a:rPr lang="en-IN" sz="1200" dirty="0">
                <a:highlight>
                  <a:srgbClr val="C0C0C0"/>
                </a:highlight>
              </a:rPr>
              <a:t> </a:t>
            </a:r>
            <a:r>
              <a:rPr lang="en-IN" sz="1200" i="1" dirty="0">
                <a:highlight>
                  <a:srgbClr val="C0C0C0"/>
                </a:highlight>
              </a:rPr>
              <a:t>POOL_NAME</a:t>
            </a:r>
            <a:r>
              <a:rPr lang="en-IN" sz="1200" dirty="0">
                <a:highlight>
                  <a:srgbClr val="C0C0C0"/>
                </a:highlight>
              </a:rPr>
              <a:t> \</a:t>
            </a:r>
            <a:br>
              <a:rPr lang="en-IN" sz="1200" dirty="0">
                <a:highlight>
                  <a:srgbClr val="C0C0C0"/>
                </a:highlight>
              </a:rPr>
            </a:br>
            <a:r>
              <a:rPr lang="en-IN" sz="1200" dirty="0">
                <a:highlight>
                  <a:srgbClr val="C0C0C0"/>
                </a:highlight>
              </a:rPr>
              <a:t>    --cluster=</a:t>
            </a:r>
            <a:r>
              <a:rPr lang="en-IN" sz="1200" i="1" dirty="0">
                <a:highlight>
                  <a:srgbClr val="C0C0C0"/>
                </a:highlight>
              </a:rPr>
              <a:t>CLUSTER_NAME</a:t>
            </a:r>
            <a:r>
              <a:rPr lang="en-IN" sz="1200" dirty="0">
                <a:highlight>
                  <a:srgbClr val="C0C0C0"/>
                </a:highlight>
              </a:rPr>
              <a:t> \</a:t>
            </a:r>
            <a:br>
              <a:rPr lang="en-IN" sz="1200" dirty="0">
                <a:highlight>
                  <a:srgbClr val="C0C0C0"/>
                </a:highlight>
              </a:rPr>
            </a:br>
            <a:r>
              <a:rPr lang="en-IN" sz="1200" dirty="0">
                <a:highlight>
                  <a:srgbClr val="C0C0C0"/>
                </a:highlight>
              </a:rPr>
              <a:t>    --enable-autoscaling \</a:t>
            </a:r>
            <a:br>
              <a:rPr lang="en-IN" sz="1200" dirty="0">
                <a:highlight>
                  <a:srgbClr val="C0C0C0"/>
                </a:highlight>
              </a:rPr>
            </a:br>
            <a:r>
              <a:rPr lang="en-IN" sz="1200" dirty="0">
                <a:highlight>
                  <a:srgbClr val="C0C0C0"/>
                </a:highlight>
              </a:rPr>
              <a:t>    --min-nodes=</a:t>
            </a:r>
            <a:r>
              <a:rPr lang="en-IN" sz="1200" i="1" dirty="0">
                <a:highlight>
                  <a:srgbClr val="C0C0C0"/>
                </a:highlight>
              </a:rPr>
              <a:t>MIN_NODES</a:t>
            </a:r>
            <a:r>
              <a:rPr lang="en-IN" sz="1200" dirty="0">
                <a:highlight>
                  <a:srgbClr val="C0C0C0"/>
                </a:highlight>
              </a:rPr>
              <a:t> \</a:t>
            </a:r>
            <a:br>
              <a:rPr lang="en-IN" sz="1200" dirty="0">
                <a:highlight>
                  <a:srgbClr val="C0C0C0"/>
                </a:highlight>
              </a:rPr>
            </a:br>
            <a:r>
              <a:rPr lang="en-IN" sz="1200" dirty="0">
                <a:highlight>
                  <a:srgbClr val="C0C0C0"/>
                </a:highlight>
              </a:rPr>
              <a:t>    --max-nodes=</a:t>
            </a:r>
            <a:r>
              <a:rPr lang="en-IN" sz="1200" i="1" dirty="0">
                <a:highlight>
                  <a:srgbClr val="C0C0C0"/>
                </a:highlight>
              </a:rPr>
              <a:t>MAX_NODES</a:t>
            </a:r>
            <a:r>
              <a:rPr lang="en-IN" sz="1200" dirty="0">
                <a:highlight>
                  <a:srgbClr val="C0C0C0"/>
                </a:highlight>
              </a:rPr>
              <a:t> \</a:t>
            </a:r>
            <a:br>
              <a:rPr lang="en-IN" sz="1200" dirty="0">
                <a:highlight>
                  <a:srgbClr val="C0C0C0"/>
                </a:highlight>
              </a:rPr>
            </a:br>
            <a:r>
              <a:rPr lang="en-IN" sz="1200" dirty="0">
                <a:highlight>
                  <a:srgbClr val="C0C0C0"/>
                </a:highlight>
              </a:rPr>
              <a:t>    --region=</a:t>
            </a:r>
            <a:r>
              <a:rPr lang="en-IN" sz="1200" i="1" dirty="0">
                <a:highlight>
                  <a:srgbClr val="C0C0C0"/>
                </a:highlight>
              </a:rPr>
              <a:t>COMPUTE_REGION</a:t>
            </a:r>
          </a:p>
          <a:p>
            <a:r>
              <a:rPr lang="en-IN" sz="1200" dirty="0"/>
              <a:t>To enable autoscaling for an existing node pool use the --enable-autoscaling flag:</a:t>
            </a:r>
          </a:p>
          <a:p>
            <a:r>
              <a:rPr lang="en-IN" sz="1200" dirty="0" err="1">
                <a:highlight>
                  <a:srgbClr val="C0C0C0"/>
                </a:highlight>
              </a:rPr>
              <a:t>gcloud</a:t>
            </a:r>
            <a:r>
              <a:rPr lang="en-IN" sz="1200" dirty="0">
                <a:highlight>
                  <a:srgbClr val="C0C0C0"/>
                </a:highlight>
              </a:rPr>
              <a:t> container clusters </a:t>
            </a:r>
            <a:r>
              <a:rPr lang="en-IN" sz="1200" dirty="0">
                <a:highlight>
                  <a:srgbClr val="FFFF00"/>
                </a:highlight>
              </a:rPr>
              <a:t>update</a:t>
            </a:r>
            <a:r>
              <a:rPr lang="en-IN" sz="1200" dirty="0">
                <a:highlight>
                  <a:srgbClr val="C0C0C0"/>
                </a:highlight>
              </a:rPr>
              <a:t> </a:t>
            </a:r>
            <a:r>
              <a:rPr lang="en-IN" sz="1200" i="1" dirty="0">
                <a:highlight>
                  <a:srgbClr val="C0C0C0"/>
                </a:highlight>
              </a:rPr>
              <a:t>CLUSTER_NAME</a:t>
            </a:r>
            <a:r>
              <a:rPr lang="en-IN" sz="1200" dirty="0">
                <a:highlight>
                  <a:srgbClr val="C0C0C0"/>
                </a:highlight>
              </a:rPr>
              <a:t> \</a:t>
            </a:r>
            <a:br>
              <a:rPr lang="en-IN" sz="1200" dirty="0">
                <a:highlight>
                  <a:srgbClr val="C0C0C0"/>
                </a:highlight>
              </a:rPr>
            </a:br>
            <a:r>
              <a:rPr lang="en-IN" sz="1200" dirty="0">
                <a:highlight>
                  <a:srgbClr val="C0C0C0"/>
                </a:highlight>
              </a:rPr>
              <a:t>    --enable-autoscaling \</a:t>
            </a:r>
            <a:br>
              <a:rPr lang="en-IN" sz="1200" dirty="0">
                <a:highlight>
                  <a:srgbClr val="C0C0C0"/>
                </a:highlight>
              </a:rPr>
            </a:br>
            <a:r>
              <a:rPr lang="en-IN" sz="1200" dirty="0">
                <a:highlight>
                  <a:srgbClr val="C0C0C0"/>
                </a:highlight>
              </a:rPr>
              <a:t>    --node-pool=</a:t>
            </a:r>
            <a:r>
              <a:rPr lang="en-IN" sz="1200" i="1" dirty="0">
                <a:highlight>
                  <a:srgbClr val="C0C0C0"/>
                </a:highlight>
              </a:rPr>
              <a:t>POOL_NAME</a:t>
            </a:r>
            <a:r>
              <a:rPr lang="en-IN" sz="1200" dirty="0">
                <a:highlight>
                  <a:srgbClr val="C0C0C0"/>
                </a:highlight>
              </a:rPr>
              <a:t> \</a:t>
            </a:r>
            <a:br>
              <a:rPr lang="en-IN" sz="1200" dirty="0">
                <a:highlight>
                  <a:srgbClr val="C0C0C0"/>
                </a:highlight>
              </a:rPr>
            </a:br>
            <a:r>
              <a:rPr lang="en-IN" sz="1200" dirty="0">
                <a:highlight>
                  <a:srgbClr val="C0C0C0"/>
                </a:highlight>
              </a:rPr>
              <a:t>    --min-nodes=</a:t>
            </a:r>
            <a:r>
              <a:rPr lang="en-IN" sz="1200" i="1" dirty="0">
                <a:highlight>
                  <a:srgbClr val="C0C0C0"/>
                </a:highlight>
              </a:rPr>
              <a:t>MIN_NODES</a:t>
            </a:r>
            <a:r>
              <a:rPr lang="en-IN" sz="1200" dirty="0">
                <a:highlight>
                  <a:srgbClr val="C0C0C0"/>
                </a:highlight>
              </a:rPr>
              <a:t> \</a:t>
            </a:r>
            <a:br>
              <a:rPr lang="en-IN" sz="1200" dirty="0">
                <a:highlight>
                  <a:srgbClr val="C0C0C0"/>
                </a:highlight>
              </a:rPr>
            </a:br>
            <a:r>
              <a:rPr lang="en-IN" sz="1200" dirty="0">
                <a:highlight>
                  <a:srgbClr val="C0C0C0"/>
                </a:highlight>
              </a:rPr>
              <a:t>    --max-nodes=</a:t>
            </a:r>
            <a:r>
              <a:rPr lang="en-IN" sz="1200" i="1" dirty="0">
                <a:highlight>
                  <a:srgbClr val="C0C0C0"/>
                </a:highlight>
              </a:rPr>
              <a:t>MAX_NODES</a:t>
            </a:r>
            <a:r>
              <a:rPr lang="en-IN" sz="1200" dirty="0">
                <a:highlight>
                  <a:srgbClr val="C0C0C0"/>
                </a:highlight>
              </a:rPr>
              <a:t> \</a:t>
            </a:r>
            <a:br>
              <a:rPr lang="en-IN" sz="1200" dirty="0">
                <a:highlight>
                  <a:srgbClr val="C0C0C0"/>
                </a:highlight>
              </a:rPr>
            </a:br>
            <a:r>
              <a:rPr lang="en-IN" sz="1200" dirty="0">
                <a:highlight>
                  <a:srgbClr val="C0C0C0"/>
                </a:highlight>
              </a:rPr>
              <a:t>    --region=</a:t>
            </a:r>
            <a:r>
              <a:rPr lang="en-IN" sz="1200" i="1" dirty="0">
                <a:highlight>
                  <a:srgbClr val="C0C0C0"/>
                </a:highlight>
              </a:rPr>
              <a:t>COMPUTE_REGION</a:t>
            </a:r>
          </a:p>
          <a:p>
            <a:r>
              <a:rPr lang="en-IN" sz="1200" dirty="0"/>
              <a:t>To disable autoscaling for a specific node pool, use the --no-enable-autoscaling flag:</a:t>
            </a:r>
          </a:p>
          <a:p>
            <a:r>
              <a:rPr lang="en-IN" sz="1200" dirty="0" err="1">
                <a:highlight>
                  <a:srgbClr val="C0C0C0"/>
                </a:highlight>
              </a:rPr>
              <a:t>gcloud</a:t>
            </a:r>
            <a:r>
              <a:rPr lang="en-IN" sz="1200" dirty="0">
                <a:highlight>
                  <a:srgbClr val="C0C0C0"/>
                </a:highlight>
              </a:rPr>
              <a:t> container clusters </a:t>
            </a:r>
            <a:r>
              <a:rPr lang="en-IN" sz="1200" dirty="0">
                <a:highlight>
                  <a:srgbClr val="FFFF00"/>
                </a:highlight>
              </a:rPr>
              <a:t>update</a:t>
            </a:r>
            <a:r>
              <a:rPr lang="en-IN" sz="1200" dirty="0">
                <a:highlight>
                  <a:srgbClr val="C0C0C0"/>
                </a:highlight>
              </a:rPr>
              <a:t> </a:t>
            </a:r>
            <a:r>
              <a:rPr lang="en-IN" sz="1200" i="1" dirty="0">
                <a:highlight>
                  <a:srgbClr val="C0C0C0"/>
                </a:highlight>
              </a:rPr>
              <a:t>CLUSTER_NAME</a:t>
            </a:r>
            <a:r>
              <a:rPr lang="en-IN" sz="1200" dirty="0">
                <a:highlight>
                  <a:srgbClr val="C0C0C0"/>
                </a:highlight>
              </a:rPr>
              <a:t> \</a:t>
            </a:r>
            <a:br>
              <a:rPr lang="en-IN" sz="1200" dirty="0">
                <a:highlight>
                  <a:srgbClr val="C0C0C0"/>
                </a:highlight>
              </a:rPr>
            </a:br>
            <a:r>
              <a:rPr lang="en-IN" sz="1200" dirty="0">
                <a:highlight>
                  <a:srgbClr val="C0C0C0"/>
                </a:highlight>
              </a:rPr>
              <a:t>    --no-enable-autoscaling \</a:t>
            </a:r>
            <a:br>
              <a:rPr lang="en-IN" sz="1200" dirty="0">
                <a:highlight>
                  <a:srgbClr val="C0C0C0"/>
                </a:highlight>
              </a:rPr>
            </a:br>
            <a:r>
              <a:rPr lang="en-IN" sz="1200" dirty="0">
                <a:highlight>
                  <a:srgbClr val="C0C0C0"/>
                </a:highlight>
              </a:rPr>
              <a:t>    --node-pool=</a:t>
            </a:r>
            <a:r>
              <a:rPr lang="en-IN" sz="1200" i="1" dirty="0">
                <a:highlight>
                  <a:srgbClr val="C0C0C0"/>
                </a:highlight>
              </a:rPr>
              <a:t>POOL_NAME</a:t>
            </a:r>
            <a:r>
              <a:rPr lang="en-IN" sz="1200" dirty="0">
                <a:highlight>
                  <a:srgbClr val="C0C0C0"/>
                </a:highlight>
              </a:rPr>
              <a:t> \</a:t>
            </a:r>
            <a:br>
              <a:rPr lang="en-IN" sz="1200" dirty="0">
                <a:highlight>
                  <a:srgbClr val="C0C0C0"/>
                </a:highlight>
              </a:rPr>
            </a:br>
            <a:r>
              <a:rPr lang="en-IN" sz="1200" dirty="0">
                <a:highlight>
                  <a:srgbClr val="C0C0C0"/>
                </a:highlight>
              </a:rPr>
              <a:t>    --region=</a:t>
            </a:r>
            <a:r>
              <a:rPr lang="en-IN" sz="1200" i="1" dirty="0">
                <a:highlight>
                  <a:srgbClr val="C0C0C0"/>
                </a:highlight>
              </a:rPr>
              <a:t>COMPUTE_REGION</a:t>
            </a:r>
          </a:p>
          <a:p>
            <a:endParaRPr lang="en-IN" sz="1200" i="1" dirty="0"/>
          </a:p>
          <a:p>
            <a:r>
              <a:rPr lang="en-IN" sz="1200" b="1" i="1" dirty="0">
                <a:highlight>
                  <a:srgbClr val="00FF00"/>
                </a:highlight>
              </a:rPr>
              <a:t>Imp Question : </a:t>
            </a:r>
            <a:r>
              <a:rPr lang="en-IN" sz="1200" b="1" i="1" dirty="0"/>
              <a:t>If you want to manually resize a node pool in your cluster that has autoscaling enabled, perform the following:</a:t>
            </a:r>
          </a:p>
          <a:p>
            <a:pPr lvl="1"/>
            <a:r>
              <a:rPr lang="en-IN" sz="1200" dirty="0"/>
              <a:t>1.Disable autoscaling (command given above )</a:t>
            </a:r>
          </a:p>
          <a:p>
            <a:pPr lvl="1"/>
            <a:r>
              <a:rPr lang="en-IN" sz="1200" dirty="0"/>
              <a:t>2. Manual resize - </a:t>
            </a:r>
            <a:r>
              <a:rPr lang="en-IN" sz="1200" dirty="0" err="1"/>
              <a:t>gcloud</a:t>
            </a:r>
            <a:r>
              <a:rPr lang="en-IN" sz="1200" dirty="0"/>
              <a:t> container clusters </a:t>
            </a:r>
            <a:r>
              <a:rPr lang="en-IN" sz="1200" dirty="0">
                <a:highlight>
                  <a:srgbClr val="FFFF00"/>
                </a:highlight>
              </a:rPr>
              <a:t>resize</a:t>
            </a:r>
            <a:r>
              <a:rPr lang="en-IN" sz="1200" dirty="0"/>
              <a:t> </a:t>
            </a:r>
            <a:r>
              <a:rPr lang="en-IN" sz="1200" i="1" dirty="0"/>
              <a:t>CLUSTER_NAME</a:t>
            </a:r>
            <a:r>
              <a:rPr lang="en-IN" sz="1200" dirty="0"/>
              <a:t> --node-pool </a:t>
            </a:r>
            <a:r>
              <a:rPr lang="en-IN" sz="1200" i="1" dirty="0"/>
              <a:t>POOL_NAME</a:t>
            </a:r>
            <a:r>
              <a:rPr lang="en-IN" sz="1200" dirty="0"/>
              <a:t>  </a:t>
            </a:r>
            <a:r>
              <a:rPr lang="en-IN" sz="1200" dirty="0">
                <a:highlight>
                  <a:srgbClr val="FFFF00"/>
                </a:highlight>
              </a:rPr>
              <a:t>--</a:t>
            </a:r>
            <a:r>
              <a:rPr lang="en-IN" sz="1200" dirty="0" err="1">
                <a:highlight>
                  <a:srgbClr val="FFFF00"/>
                </a:highlight>
              </a:rPr>
              <a:t>num</a:t>
            </a:r>
            <a:r>
              <a:rPr lang="en-IN" sz="1200" dirty="0">
                <a:highlight>
                  <a:srgbClr val="FFFF00"/>
                </a:highlight>
              </a:rPr>
              <a:t>-nodes </a:t>
            </a:r>
            <a:r>
              <a:rPr lang="en-IN" sz="1200" i="1" dirty="0"/>
              <a:t>NUM_NODES</a:t>
            </a:r>
          </a:p>
          <a:p>
            <a:pPr lvl="1"/>
            <a:r>
              <a:rPr lang="en-IN" sz="1200" i="1" dirty="0"/>
              <a:t>3. Reenable autoscaling with update command specifying the min-node and max-node parameter.</a:t>
            </a:r>
          </a:p>
          <a:p>
            <a:pPr lvl="1"/>
            <a:r>
              <a:rPr lang="en-IN" sz="1200" b="1" i="1" dirty="0"/>
              <a:t>Note** min-node / max-node used with </a:t>
            </a:r>
            <a:r>
              <a:rPr lang="en-IN" sz="1200" b="1" i="1" u="sng" dirty="0"/>
              <a:t>create</a:t>
            </a:r>
            <a:r>
              <a:rPr lang="en-IN" sz="1200" b="1" i="1" dirty="0"/>
              <a:t> and </a:t>
            </a:r>
            <a:r>
              <a:rPr lang="en-IN" sz="1200" b="1" i="1" u="sng" dirty="0"/>
              <a:t>update</a:t>
            </a:r>
            <a:r>
              <a:rPr lang="en-IN" sz="1200" b="1" i="1" dirty="0"/>
              <a:t> command with </a:t>
            </a:r>
            <a:r>
              <a:rPr lang="en-IN" sz="1200" b="1" i="1" u="sng" dirty="0"/>
              <a:t>resize</a:t>
            </a:r>
            <a:r>
              <a:rPr lang="en-IN" sz="1200" b="1" i="1" dirty="0"/>
              <a:t> we use </a:t>
            </a:r>
            <a:r>
              <a:rPr lang="en-IN" sz="1200" b="1" i="1" dirty="0" err="1"/>
              <a:t>num</a:t>
            </a:r>
            <a:r>
              <a:rPr lang="en-IN" sz="1200" b="1" i="1" dirty="0"/>
              <a:t>-nodes</a:t>
            </a:r>
            <a:br>
              <a:rPr lang="en-IN" sz="1200" dirty="0"/>
            </a:br>
            <a:endParaRPr lang="en-IN" sz="1200" i="1" dirty="0"/>
          </a:p>
          <a:p>
            <a:endParaRPr lang="en-US" i="1" dirty="0"/>
          </a:p>
        </p:txBody>
      </p:sp>
    </p:spTree>
    <p:extLst>
      <p:ext uri="{BB962C8B-B14F-4D97-AF65-F5344CB8AC3E}">
        <p14:creationId xmlns:p14="http://schemas.microsoft.com/office/powerpoint/2010/main" val="616908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10785C16-45D4-CB4E-9520-BC79E0292576}"/>
              </a:ext>
            </a:extLst>
          </p:cNvPr>
          <p:cNvPicPr>
            <a:picLocks noChangeAspect="1"/>
          </p:cNvPicPr>
          <p:nvPr/>
        </p:nvPicPr>
        <p:blipFill>
          <a:blip r:embed="rId2"/>
          <a:stretch>
            <a:fillRect/>
          </a:stretch>
        </p:blipFill>
        <p:spPr>
          <a:xfrm>
            <a:off x="157461" y="68415"/>
            <a:ext cx="7583471" cy="2824843"/>
          </a:xfrm>
          <a:prstGeom prst="rect">
            <a:avLst/>
          </a:prstGeom>
          <a:ln>
            <a:noFill/>
          </a:ln>
        </p:spPr>
      </p:pic>
      <p:pic>
        <p:nvPicPr>
          <p:cNvPr id="9" name="Picture 8">
            <a:extLst>
              <a:ext uri="{FF2B5EF4-FFF2-40B4-BE49-F238E27FC236}">
                <a16:creationId xmlns:a16="http://schemas.microsoft.com/office/drawing/2014/main" id="{BC35616D-E71F-3042-99A5-EA013E9E483A}"/>
              </a:ext>
            </a:extLst>
          </p:cNvPr>
          <p:cNvPicPr>
            <a:picLocks noChangeAspect="1"/>
          </p:cNvPicPr>
          <p:nvPr/>
        </p:nvPicPr>
        <p:blipFill>
          <a:blip r:embed="rId3"/>
          <a:stretch>
            <a:fillRect/>
          </a:stretch>
        </p:blipFill>
        <p:spPr>
          <a:xfrm>
            <a:off x="157461" y="3743581"/>
            <a:ext cx="11938846" cy="1262671"/>
          </a:xfrm>
          <a:prstGeom prst="rect">
            <a:avLst/>
          </a:prstGeom>
        </p:spPr>
      </p:pic>
      <p:pic>
        <p:nvPicPr>
          <p:cNvPr id="11" name="Picture 10">
            <a:extLst>
              <a:ext uri="{FF2B5EF4-FFF2-40B4-BE49-F238E27FC236}">
                <a16:creationId xmlns:a16="http://schemas.microsoft.com/office/drawing/2014/main" id="{D9AA1AE3-19E9-AC4A-9FCB-DD25E64D6F54}"/>
              </a:ext>
            </a:extLst>
          </p:cNvPr>
          <p:cNvPicPr>
            <a:picLocks noChangeAspect="1"/>
          </p:cNvPicPr>
          <p:nvPr/>
        </p:nvPicPr>
        <p:blipFill>
          <a:blip r:embed="rId4"/>
          <a:stretch>
            <a:fillRect/>
          </a:stretch>
        </p:blipFill>
        <p:spPr>
          <a:xfrm>
            <a:off x="157461" y="5098484"/>
            <a:ext cx="11634046" cy="384199"/>
          </a:xfrm>
          <a:prstGeom prst="rect">
            <a:avLst/>
          </a:prstGeom>
        </p:spPr>
      </p:pic>
      <p:sp>
        <p:nvSpPr>
          <p:cNvPr id="13" name="Rectangle 12">
            <a:extLst>
              <a:ext uri="{FF2B5EF4-FFF2-40B4-BE49-F238E27FC236}">
                <a16:creationId xmlns:a16="http://schemas.microsoft.com/office/drawing/2014/main" id="{24DC76C7-D53D-CE46-A8A6-3D999D9C18E4}"/>
              </a:ext>
            </a:extLst>
          </p:cNvPr>
          <p:cNvSpPr/>
          <p:nvPr/>
        </p:nvSpPr>
        <p:spPr>
          <a:xfrm>
            <a:off x="3508744" y="807490"/>
            <a:ext cx="1509823" cy="1913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FE3B038-1199-3C49-93B1-4CB9922B3BD8}"/>
              </a:ext>
            </a:extLst>
          </p:cNvPr>
          <p:cNvSpPr txBox="1"/>
          <p:nvPr/>
        </p:nvSpPr>
        <p:spPr>
          <a:xfrm>
            <a:off x="5156791" y="650267"/>
            <a:ext cx="4529469" cy="246221"/>
          </a:xfrm>
          <a:prstGeom prst="rect">
            <a:avLst/>
          </a:prstGeom>
          <a:noFill/>
        </p:spPr>
        <p:txBody>
          <a:bodyPr wrap="square" rtlCol="0">
            <a:spAutoFit/>
          </a:bodyPr>
          <a:lstStyle/>
          <a:p>
            <a:r>
              <a:rPr lang="en-US" sz="1000" dirty="0">
                <a:solidFill>
                  <a:schemeClr val="accent1">
                    <a:lumMod val="75000"/>
                  </a:schemeClr>
                </a:solidFill>
              </a:rPr>
              <a:t>Ci-cd required for on – premises also , that is why cloud build is not a right option </a:t>
            </a:r>
          </a:p>
        </p:txBody>
      </p:sp>
      <p:sp>
        <p:nvSpPr>
          <p:cNvPr id="17" name="Rectangle 16">
            <a:extLst>
              <a:ext uri="{FF2B5EF4-FFF2-40B4-BE49-F238E27FC236}">
                <a16:creationId xmlns:a16="http://schemas.microsoft.com/office/drawing/2014/main" id="{2DEDDB30-6929-5442-9239-8C78EA86B7B0}"/>
              </a:ext>
            </a:extLst>
          </p:cNvPr>
          <p:cNvSpPr/>
          <p:nvPr/>
        </p:nvSpPr>
        <p:spPr>
          <a:xfrm>
            <a:off x="6964325" y="5136052"/>
            <a:ext cx="4451191" cy="384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3437F61-057B-E34F-B3D4-F4FDF941EF99}"/>
              </a:ext>
            </a:extLst>
          </p:cNvPr>
          <p:cNvSpPr/>
          <p:nvPr/>
        </p:nvSpPr>
        <p:spPr>
          <a:xfrm>
            <a:off x="157461" y="5801009"/>
            <a:ext cx="5671553" cy="369332"/>
          </a:xfrm>
          <a:prstGeom prst="rect">
            <a:avLst/>
          </a:prstGeom>
        </p:spPr>
        <p:txBody>
          <a:bodyPr wrap="none">
            <a:spAutoFit/>
          </a:bodyPr>
          <a:lstStyle/>
          <a:p>
            <a:r>
              <a:rPr lang="en-US" dirty="0"/>
              <a:t>https://</a:t>
            </a:r>
            <a:r>
              <a:rPr lang="en-US" dirty="0" err="1"/>
              <a:t>cloud.google.com</a:t>
            </a:r>
            <a:r>
              <a:rPr lang="en-US" dirty="0"/>
              <a:t>/</a:t>
            </a:r>
            <a:r>
              <a:rPr lang="en-US" dirty="0" err="1"/>
              <a:t>anthos</a:t>
            </a:r>
            <a:r>
              <a:rPr lang="en-US" dirty="0"/>
              <a:t>/docs/setup/on-premises</a:t>
            </a:r>
          </a:p>
        </p:txBody>
      </p:sp>
      <p:sp>
        <p:nvSpPr>
          <p:cNvPr id="2" name="Rectangle 1">
            <a:extLst>
              <a:ext uri="{FF2B5EF4-FFF2-40B4-BE49-F238E27FC236}">
                <a16:creationId xmlns:a16="http://schemas.microsoft.com/office/drawing/2014/main" id="{E9F35523-D6FF-504A-AFB5-71FB2B143A36}"/>
              </a:ext>
            </a:extLst>
          </p:cNvPr>
          <p:cNvSpPr/>
          <p:nvPr/>
        </p:nvSpPr>
        <p:spPr>
          <a:xfrm>
            <a:off x="7620000" y="1189136"/>
            <a:ext cx="3993823" cy="3108543"/>
          </a:xfrm>
          <a:prstGeom prst="rect">
            <a:avLst/>
          </a:prstGeom>
        </p:spPr>
        <p:txBody>
          <a:bodyPr wrap="square">
            <a:spAutoFit/>
          </a:bodyPr>
          <a:lstStyle/>
          <a:p>
            <a:r>
              <a:rPr lang="en-IN" sz="1400" b="1" dirty="0">
                <a:solidFill>
                  <a:srgbClr val="62646A"/>
                </a:solidFill>
                <a:latin typeface="Poppins" pitchFamily="2" charset="77"/>
              </a:rPr>
              <a:t>There are better options but as they are not mentioned in the provided options , so spinnaker is the best . </a:t>
            </a:r>
            <a:r>
              <a:rPr lang="en-IN" sz="1400" dirty="0">
                <a:solidFill>
                  <a:srgbClr val="62646A"/>
                </a:solidFill>
                <a:latin typeface="Poppins" pitchFamily="2" charset="77"/>
              </a:rPr>
              <a:t>Cloud Run for Anthos (CRFA) is On-Prem option. Cloud Build recently was announced to work on-Prem with Private pools, Or if you use Anthos Connect you can deploy from Cloud Build to GKE On-Prem too. Just to tell that this question is non-trivial to </a:t>
            </a:r>
            <a:r>
              <a:rPr lang="en-IN" sz="1400" dirty="0" err="1">
                <a:solidFill>
                  <a:srgbClr val="62646A"/>
                </a:solidFill>
                <a:latin typeface="Poppins" pitchFamily="2" charset="77"/>
              </a:rPr>
              <a:t>anaswer</a:t>
            </a:r>
            <a:r>
              <a:rPr lang="en-IN" sz="1400" dirty="0">
                <a:solidFill>
                  <a:srgbClr val="62646A"/>
                </a:solidFill>
                <a:latin typeface="Poppins" pitchFamily="2" charset="77"/>
              </a:rPr>
              <a:t> as I would not recommend customer use Spinnaker this days, perhaps tools like Gitlab or </a:t>
            </a:r>
            <a:r>
              <a:rPr lang="en-IN" sz="1400" dirty="0" err="1">
                <a:solidFill>
                  <a:srgbClr val="62646A"/>
                </a:solidFill>
                <a:latin typeface="Poppins" pitchFamily="2" charset="77"/>
              </a:rPr>
              <a:t>ArgoCD</a:t>
            </a:r>
            <a:r>
              <a:rPr lang="en-IN" sz="1400" dirty="0">
                <a:solidFill>
                  <a:srgbClr val="62646A"/>
                </a:solidFill>
                <a:latin typeface="Poppins" pitchFamily="2" charset="77"/>
              </a:rPr>
              <a:t> will be more suitable. Hopefully this is not going to be in a exam</a:t>
            </a:r>
            <a:endParaRPr lang="en-US" sz="1400" dirty="0"/>
          </a:p>
        </p:txBody>
      </p:sp>
    </p:spTree>
    <p:extLst>
      <p:ext uri="{BB962C8B-B14F-4D97-AF65-F5344CB8AC3E}">
        <p14:creationId xmlns:p14="http://schemas.microsoft.com/office/powerpoint/2010/main" val="26553326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3932C2-974C-C34A-AB5B-DA244B9FCFD0}"/>
              </a:ext>
            </a:extLst>
          </p:cNvPr>
          <p:cNvSpPr txBox="1"/>
          <p:nvPr/>
        </p:nvSpPr>
        <p:spPr>
          <a:xfrm>
            <a:off x="428263" y="127322"/>
            <a:ext cx="847091" cy="369332"/>
          </a:xfrm>
          <a:prstGeom prst="rect">
            <a:avLst/>
          </a:prstGeom>
          <a:noFill/>
        </p:spPr>
        <p:txBody>
          <a:bodyPr wrap="none" rtlCol="0">
            <a:spAutoFit/>
          </a:bodyPr>
          <a:lstStyle/>
          <a:p>
            <a:r>
              <a:rPr lang="en-US" dirty="0"/>
              <a:t>Subnet</a:t>
            </a:r>
          </a:p>
        </p:txBody>
      </p:sp>
    </p:spTree>
    <p:extLst>
      <p:ext uri="{BB962C8B-B14F-4D97-AF65-F5344CB8AC3E}">
        <p14:creationId xmlns:p14="http://schemas.microsoft.com/office/powerpoint/2010/main" val="35984714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592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5A6F7D-2DD1-B94D-A672-E1DB229CCB65}"/>
              </a:ext>
            </a:extLst>
          </p:cNvPr>
          <p:cNvSpPr txBox="1"/>
          <p:nvPr/>
        </p:nvSpPr>
        <p:spPr>
          <a:xfrm>
            <a:off x="0" y="108176"/>
            <a:ext cx="7771486" cy="646331"/>
          </a:xfrm>
          <a:prstGeom prst="rect">
            <a:avLst/>
          </a:prstGeom>
          <a:noFill/>
        </p:spPr>
        <p:txBody>
          <a:bodyPr wrap="none" rtlCol="0">
            <a:spAutoFit/>
          </a:bodyPr>
          <a:lstStyle/>
          <a:p>
            <a:r>
              <a:rPr lang="en-US" dirty="0">
                <a:hlinkClick r:id="rId2"/>
              </a:rPr>
              <a:t>https://partner.cloudskillsboost.google/course_sessions/905356/quizzes/104994</a:t>
            </a:r>
            <a:endParaRPr lang="en-US" dirty="0"/>
          </a:p>
          <a:p>
            <a:endParaRPr lang="en-US" dirty="0"/>
          </a:p>
        </p:txBody>
      </p:sp>
      <p:pic>
        <p:nvPicPr>
          <p:cNvPr id="4" name="Picture 3" descr="Graphical user interface, text, application, email&#10;&#10;Description automatically generated">
            <a:extLst>
              <a:ext uri="{FF2B5EF4-FFF2-40B4-BE49-F238E27FC236}">
                <a16:creationId xmlns:a16="http://schemas.microsoft.com/office/drawing/2014/main" id="{2D476D64-D1A7-6446-A97A-FD63572E0310}"/>
              </a:ext>
            </a:extLst>
          </p:cNvPr>
          <p:cNvPicPr>
            <a:picLocks noChangeAspect="1"/>
          </p:cNvPicPr>
          <p:nvPr/>
        </p:nvPicPr>
        <p:blipFill>
          <a:blip r:embed="rId3"/>
          <a:stretch>
            <a:fillRect/>
          </a:stretch>
        </p:blipFill>
        <p:spPr>
          <a:xfrm>
            <a:off x="271463" y="987425"/>
            <a:ext cx="4130154" cy="2112963"/>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B2E189A7-5853-F74B-83A3-714FFA1C571C}"/>
              </a:ext>
            </a:extLst>
          </p:cNvPr>
          <p:cNvPicPr>
            <a:picLocks noChangeAspect="1"/>
          </p:cNvPicPr>
          <p:nvPr/>
        </p:nvPicPr>
        <p:blipFill>
          <a:blip r:embed="rId4"/>
          <a:stretch>
            <a:fillRect/>
          </a:stretch>
        </p:blipFill>
        <p:spPr>
          <a:xfrm>
            <a:off x="216208" y="3100388"/>
            <a:ext cx="3853377" cy="2112963"/>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5FFE7F3B-D9D6-B749-80EE-CC2A7636E8A9}"/>
              </a:ext>
            </a:extLst>
          </p:cNvPr>
          <p:cNvPicPr>
            <a:picLocks noChangeAspect="1"/>
          </p:cNvPicPr>
          <p:nvPr/>
        </p:nvPicPr>
        <p:blipFill>
          <a:blip r:embed="rId5"/>
          <a:stretch>
            <a:fillRect/>
          </a:stretch>
        </p:blipFill>
        <p:spPr>
          <a:xfrm>
            <a:off x="4014330" y="889021"/>
            <a:ext cx="4232409" cy="2112964"/>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1879E4E1-6EF5-FD42-A8AC-66FDA32FDB10}"/>
              </a:ext>
            </a:extLst>
          </p:cNvPr>
          <p:cNvPicPr>
            <a:picLocks noChangeAspect="1"/>
          </p:cNvPicPr>
          <p:nvPr/>
        </p:nvPicPr>
        <p:blipFill>
          <a:blip r:embed="rId6"/>
          <a:stretch>
            <a:fillRect/>
          </a:stretch>
        </p:blipFill>
        <p:spPr>
          <a:xfrm>
            <a:off x="4186377" y="3333304"/>
            <a:ext cx="3670376" cy="1928791"/>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9581CE19-0DE5-9D47-9ACC-46661D52084A}"/>
              </a:ext>
            </a:extLst>
          </p:cNvPr>
          <p:cNvPicPr>
            <a:picLocks noChangeAspect="1"/>
          </p:cNvPicPr>
          <p:nvPr/>
        </p:nvPicPr>
        <p:blipFill>
          <a:blip r:embed="rId7"/>
          <a:stretch>
            <a:fillRect/>
          </a:stretch>
        </p:blipFill>
        <p:spPr>
          <a:xfrm>
            <a:off x="8046326" y="108176"/>
            <a:ext cx="3943280" cy="3333304"/>
          </a:xfrm>
          <a:prstGeom prst="rect">
            <a:avLst/>
          </a:prstGeom>
        </p:spPr>
      </p:pic>
      <p:pic>
        <p:nvPicPr>
          <p:cNvPr id="14" name="Picture 13" descr="Graphical user interface, text, application, email&#10;&#10;Description automatically generated">
            <a:extLst>
              <a:ext uri="{FF2B5EF4-FFF2-40B4-BE49-F238E27FC236}">
                <a16:creationId xmlns:a16="http://schemas.microsoft.com/office/drawing/2014/main" id="{E45B79BF-BAD6-D149-8A98-CFD276919871}"/>
              </a:ext>
            </a:extLst>
          </p:cNvPr>
          <p:cNvPicPr>
            <a:picLocks noChangeAspect="1"/>
          </p:cNvPicPr>
          <p:nvPr/>
        </p:nvPicPr>
        <p:blipFill>
          <a:blip r:embed="rId8"/>
          <a:stretch>
            <a:fillRect/>
          </a:stretch>
        </p:blipFill>
        <p:spPr>
          <a:xfrm>
            <a:off x="7860450" y="3723161"/>
            <a:ext cx="4195497" cy="2655865"/>
          </a:xfrm>
          <a:prstGeom prst="rect">
            <a:avLst/>
          </a:prstGeom>
        </p:spPr>
      </p:pic>
    </p:spTree>
    <p:extLst>
      <p:ext uri="{BB962C8B-B14F-4D97-AF65-F5344CB8AC3E}">
        <p14:creationId xmlns:p14="http://schemas.microsoft.com/office/powerpoint/2010/main" val="1438682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C9FBA9E0-A46E-AF4C-AB0D-785701685E57}"/>
              </a:ext>
            </a:extLst>
          </p:cNvPr>
          <p:cNvPicPr>
            <a:picLocks noChangeAspect="1"/>
          </p:cNvPicPr>
          <p:nvPr/>
        </p:nvPicPr>
        <p:blipFill>
          <a:blip r:embed="rId2"/>
          <a:stretch>
            <a:fillRect/>
          </a:stretch>
        </p:blipFill>
        <p:spPr>
          <a:xfrm>
            <a:off x="183433" y="200025"/>
            <a:ext cx="2394974" cy="2114550"/>
          </a:xfrm>
          <a:prstGeom prst="rect">
            <a:avLst/>
          </a:prstGeom>
        </p:spPr>
      </p:pic>
      <p:sp>
        <p:nvSpPr>
          <p:cNvPr id="3" name="Rectangle 2">
            <a:extLst>
              <a:ext uri="{FF2B5EF4-FFF2-40B4-BE49-F238E27FC236}">
                <a16:creationId xmlns:a16="http://schemas.microsoft.com/office/drawing/2014/main" id="{A22F0E56-4112-5040-B3E1-3762C7E55ACF}"/>
              </a:ext>
            </a:extLst>
          </p:cNvPr>
          <p:cNvSpPr/>
          <p:nvPr/>
        </p:nvSpPr>
        <p:spPr>
          <a:xfrm>
            <a:off x="183433" y="2528798"/>
            <a:ext cx="4352925" cy="2031325"/>
          </a:xfrm>
          <a:prstGeom prst="rect">
            <a:avLst/>
          </a:prstGeom>
        </p:spPr>
        <p:txBody>
          <a:bodyPr wrap="square">
            <a:spAutoFit/>
          </a:bodyPr>
          <a:lstStyle/>
          <a:p>
            <a:r>
              <a:rPr lang="en-IN" dirty="0">
                <a:solidFill>
                  <a:srgbClr val="202124"/>
                </a:solidFill>
                <a:latin typeface="Roboto" panose="02000000000000000000" pitchFamily="2" charset="0"/>
              </a:rPr>
              <a:t>Google Cloud Virtual Private Cloud (VPC) provides networking functionality to Compute Engine virtual machine (VM) instances, Kubernetes Engine containers, and the App Engine flexible environment.</a:t>
            </a:r>
            <a:br>
              <a:rPr lang="en-IN" dirty="0">
                <a:solidFill>
                  <a:srgbClr val="202124"/>
                </a:solidFill>
                <a:latin typeface="Roboto" panose="02000000000000000000" pitchFamily="2" charset="0"/>
              </a:rPr>
            </a:br>
            <a:br>
              <a:rPr lang="en-IN" dirty="0">
                <a:solidFill>
                  <a:srgbClr val="202124"/>
                </a:solidFill>
                <a:latin typeface="Roboto" panose="02000000000000000000" pitchFamily="2" charset="0"/>
              </a:rPr>
            </a:br>
            <a:r>
              <a:rPr lang="en-IN" dirty="0">
                <a:solidFill>
                  <a:srgbClr val="202124"/>
                </a:solidFill>
                <a:latin typeface="Roboto" panose="02000000000000000000" pitchFamily="2" charset="0"/>
              </a:rPr>
              <a:t>** no role of VPC in app engine standard </a:t>
            </a: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12188739-DF84-9347-AB45-A2DC67F9DCDA}"/>
              </a:ext>
            </a:extLst>
          </p:cNvPr>
          <p:cNvPicPr>
            <a:picLocks noChangeAspect="1"/>
          </p:cNvPicPr>
          <p:nvPr/>
        </p:nvPicPr>
        <p:blipFill>
          <a:blip r:embed="rId3"/>
          <a:stretch>
            <a:fillRect/>
          </a:stretch>
        </p:blipFill>
        <p:spPr>
          <a:xfrm>
            <a:off x="2813050" y="82550"/>
            <a:ext cx="3168650" cy="2349500"/>
          </a:xfrm>
          <a:prstGeom prst="rect">
            <a:avLst/>
          </a:prstGeom>
        </p:spPr>
      </p:pic>
      <p:sp>
        <p:nvSpPr>
          <p:cNvPr id="6" name="Rectangle 5">
            <a:extLst>
              <a:ext uri="{FF2B5EF4-FFF2-40B4-BE49-F238E27FC236}">
                <a16:creationId xmlns:a16="http://schemas.microsoft.com/office/drawing/2014/main" id="{A06FFFEE-09F7-2249-B7E4-380CDA552EBA}"/>
              </a:ext>
            </a:extLst>
          </p:cNvPr>
          <p:cNvSpPr/>
          <p:nvPr/>
        </p:nvSpPr>
        <p:spPr>
          <a:xfrm>
            <a:off x="183433" y="4656871"/>
            <a:ext cx="5545855" cy="2031325"/>
          </a:xfrm>
          <a:prstGeom prst="rect">
            <a:avLst/>
          </a:prstGeom>
        </p:spPr>
        <p:txBody>
          <a:bodyPr wrap="square">
            <a:spAutoFit/>
          </a:bodyPr>
          <a:lstStyle/>
          <a:p>
            <a:r>
              <a:rPr lang="en-IN" dirty="0">
                <a:solidFill>
                  <a:srgbClr val="202124"/>
                </a:solidFill>
                <a:latin typeface="Roboto" panose="02000000000000000000" pitchFamily="2" charset="0"/>
              </a:rPr>
              <a:t>VM instances without external IP addresses are isolated from external networks. Using Cloud NAT, these instances can access the internet for updates and patches, and in some cases, for bootstrapping. As a managed service, Cloud NAT provides high availability without user management and intervention.</a:t>
            </a:r>
            <a:endParaRPr lang="en-US" dirty="0"/>
          </a:p>
        </p:txBody>
      </p:sp>
      <p:sp>
        <p:nvSpPr>
          <p:cNvPr id="7" name="Rectangle 6">
            <a:extLst>
              <a:ext uri="{FF2B5EF4-FFF2-40B4-BE49-F238E27FC236}">
                <a16:creationId xmlns:a16="http://schemas.microsoft.com/office/drawing/2014/main" id="{C9E06533-1724-4744-AA12-30FF80E285C5}"/>
              </a:ext>
            </a:extLst>
          </p:cNvPr>
          <p:cNvSpPr/>
          <p:nvPr/>
        </p:nvSpPr>
        <p:spPr>
          <a:xfrm>
            <a:off x="6096000" y="82550"/>
            <a:ext cx="5926855" cy="1477328"/>
          </a:xfrm>
          <a:prstGeom prst="rect">
            <a:avLst/>
          </a:prstGeom>
        </p:spPr>
        <p:txBody>
          <a:bodyPr wrap="square">
            <a:spAutoFit/>
          </a:bodyPr>
          <a:lstStyle/>
          <a:p>
            <a:r>
              <a:rPr lang="en-IN" dirty="0">
                <a:solidFill>
                  <a:srgbClr val="202124"/>
                </a:solidFill>
                <a:latin typeface="Roboto" panose="02000000000000000000" pitchFamily="2" charset="0"/>
              </a:rPr>
              <a:t>As a reminder, Cloud NAT logs are generated for the following sequences:</a:t>
            </a:r>
          </a:p>
          <a:p>
            <a:pPr>
              <a:buFont typeface="Arial" panose="020B0604020202020204" pitchFamily="34" charset="0"/>
              <a:buChar char="•"/>
            </a:pPr>
            <a:r>
              <a:rPr lang="en-IN" dirty="0">
                <a:solidFill>
                  <a:srgbClr val="202124"/>
                </a:solidFill>
                <a:latin typeface="Roboto" panose="02000000000000000000" pitchFamily="2" charset="0"/>
              </a:rPr>
              <a:t>When a network connection using NAT is created.</a:t>
            </a:r>
          </a:p>
          <a:p>
            <a:pPr>
              <a:buFont typeface="Arial" panose="020B0604020202020204" pitchFamily="34" charset="0"/>
              <a:buChar char="•"/>
            </a:pPr>
            <a:r>
              <a:rPr lang="en-IN" dirty="0">
                <a:solidFill>
                  <a:srgbClr val="202124"/>
                </a:solidFill>
                <a:latin typeface="Roboto" panose="02000000000000000000" pitchFamily="2" charset="0"/>
              </a:rPr>
              <a:t>When a packet is dropped because no port was available for NAT.</a:t>
            </a:r>
            <a:endParaRPr lang="en-IN" b="0" i="0" dirty="0">
              <a:solidFill>
                <a:srgbClr val="202124"/>
              </a:solidFill>
              <a:effectLst/>
              <a:latin typeface="Roboto" panose="02000000000000000000" pitchFamily="2" charset="0"/>
            </a:endParaRPr>
          </a:p>
        </p:txBody>
      </p:sp>
      <p:sp>
        <p:nvSpPr>
          <p:cNvPr id="8" name="Rectangle 7">
            <a:extLst>
              <a:ext uri="{FF2B5EF4-FFF2-40B4-BE49-F238E27FC236}">
                <a16:creationId xmlns:a16="http://schemas.microsoft.com/office/drawing/2014/main" id="{445D503A-B1C7-2443-877F-0A4AAC91F4DA}"/>
              </a:ext>
            </a:extLst>
          </p:cNvPr>
          <p:cNvSpPr/>
          <p:nvPr/>
        </p:nvSpPr>
        <p:spPr>
          <a:xfrm>
            <a:off x="6096000" y="1731913"/>
            <a:ext cx="6096000" cy="2308324"/>
          </a:xfrm>
          <a:prstGeom prst="rect">
            <a:avLst/>
          </a:prstGeom>
        </p:spPr>
        <p:txBody>
          <a:bodyPr>
            <a:spAutoFit/>
          </a:bodyPr>
          <a:lstStyle/>
          <a:p>
            <a:r>
              <a:rPr lang="en-IN">
                <a:solidFill>
                  <a:srgbClr val="202124"/>
                </a:solidFill>
                <a:latin typeface="Roboto" panose="02000000000000000000" pitchFamily="2" charset="0"/>
              </a:rPr>
              <a:t>Normally the boot disk defaults to being deleted automatically when the instance is deleted. But sometimes you will want to override this behavior. This feature is very important because you cannot create an image from a boot disk when it is attached to a running instance. So you would need to disable </a:t>
            </a:r>
            <a:r>
              <a:rPr lang="en-IN" b="1">
                <a:solidFill>
                  <a:srgbClr val="202124"/>
                </a:solidFill>
                <a:latin typeface="Roboto" panose="02000000000000000000" pitchFamily="2" charset="0"/>
              </a:rPr>
              <a:t>Delete boot disk when instance is deleted</a:t>
            </a:r>
            <a:r>
              <a:rPr lang="en-IN">
                <a:solidFill>
                  <a:srgbClr val="202124"/>
                </a:solidFill>
                <a:latin typeface="Roboto" panose="02000000000000000000" pitchFamily="2" charset="0"/>
              </a:rPr>
              <a:t> to enable creating a system image from the boot disk.</a:t>
            </a:r>
            <a:endParaRPr lang="en-US" dirty="0"/>
          </a:p>
        </p:txBody>
      </p:sp>
      <p:sp>
        <p:nvSpPr>
          <p:cNvPr id="9" name="Rectangle 8">
            <a:extLst>
              <a:ext uri="{FF2B5EF4-FFF2-40B4-BE49-F238E27FC236}">
                <a16:creationId xmlns:a16="http://schemas.microsoft.com/office/drawing/2014/main" id="{0F086AB7-F847-714A-AB5E-E4D505F4D86F}"/>
              </a:ext>
            </a:extLst>
          </p:cNvPr>
          <p:cNvSpPr/>
          <p:nvPr/>
        </p:nvSpPr>
        <p:spPr>
          <a:xfrm>
            <a:off x="6096000" y="4146589"/>
            <a:ext cx="6096000" cy="2585323"/>
          </a:xfrm>
          <a:prstGeom prst="rect">
            <a:avLst/>
          </a:prstGeom>
        </p:spPr>
        <p:txBody>
          <a:bodyPr>
            <a:spAutoFit/>
          </a:bodyPr>
          <a:lstStyle/>
          <a:p>
            <a:r>
              <a:rPr lang="en-IN" dirty="0">
                <a:solidFill>
                  <a:srgbClr val="202124"/>
                </a:solidFill>
                <a:latin typeface="Roboto" panose="02000000000000000000" pitchFamily="2" charset="0"/>
              </a:rPr>
              <a:t>If you start the Minecraft server again now, it is tied to the life of your SSH session: that is, if you close your SSH terminal, the server is also terminated. To avoid this issue, you can use </a:t>
            </a:r>
            <a:r>
              <a:rPr lang="en-IN" dirty="0"/>
              <a:t>screen</a:t>
            </a:r>
            <a:r>
              <a:rPr lang="en-IN" dirty="0">
                <a:solidFill>
                  <a:srgbClr val="202124"/>
                </a:solidFill>
                <a:latin typeface="Roboto" panose="02000000000000000000" pitchFamily="2" charset="0"/>
              </a:rPr>
              <a:t>, an application that allows you to create a virtual terminal that can be "detached," becoming a background process, or "reattached," becoming a foreground process. When a virtual terminal is detached to the background, it will run whether you are logged in or not.</a:t>
            </a:r>
            <a:endParaRPr lang="en-US" dirty="0"/>
          </a:p>
        </p:txBody>
      </p:sp>
    </p:spTree>
    <p:extLst>
      <p:ext uri="{BB962C8B-B14F-4D97-AF65-F5344CB8AC3E}">
        <p14:creationId xmlns:p14="http://schemas.microsoft.com/office/powerpoint/2010/main" val="4125190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10;&#10;Description automatically generated">
            <a:extLst>
              <a:ext uri="{FF2B5EF4-FFF2-40B4-BE49-F238E27FC236}">
                <a16:creationId xmlns:a16="http://schemas.microsoft.com/office/drawing/2014/main" id="{44571137-646B-B049-BDDB-410535421FD3}"/>
              </a:ext>
            </a:extLst>
          </p:cNvPr>
          <p:cNvPicPr>
            <a:picLocks noChangeAspect="1"/>
          </p:cNvPicPr>
          <p:nvPr/>
        </p:nvPicPr>
        <p:blipFill>
          <a:blip r:embed="rId2"/>
          <a:stretch>
            <a:fillRect/>
          </a:stretch>
        </p:blipFill>
        <p:spPr>
          <a:xfrm>
            <a:off x="629181" y="629180"/>
            <a:ext cx="3571048" cy="2285471"/>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F04A95A0-521F-C749-B3AD-C1A81C01E957}"/>
              </a:ext>
            </a:extLst>
          </p:cNvPr>
          <p:cNvPicPr>
            <a:picLocks noChangeAspect="1"/>
          </p:cNvPicPr>
          <p:nvPr/>
        </p:nvPicPr>
        <p:blipFill>
          <a:blip r:embed="rId3"/>
          <a:stretch>
            <a:fillRect/>
          </a:stretch>
        </p:blipFill>
        <p:spPr>
          <a:xfrm>
            <a:off x="629181" y="3063771"/>
            <a:ext cx="4294188" cy="2553301"/>
          </a:xfrm>
          <a:prstGeom prst="rect">
            <a:avLst/>
          </a:prstGeom>
        </p:spPr>
      </p:pic>
      <p:sp>
        <p:nvSpPr>
          <p:cNvPr id="6" name="Rectangle 5">
            <a:extLst>
              <a:ext uri="{FF2B5EF4-FFF2-40B4-BE49-F238E27FC236}">
                <a16:creationId xmlns:a16="http://schemas.microsoft.com/office/drawing/2014/main" id="{906F5F9F-DD33-8C47-9153-A39D54F560F9}"/>
              </a:ext>
            </a:extLst>
          </p:cNvPr>
          <p:cNvSpPr/>
          <p:nvPr/>
        </p:nvSpPr>
        <p:spPr>
          <a:xfrm>
            <a:off x="4200229" y="629179"/>
            <a:ext cx="2929234" cy="1754326"/>
          </a:xfrm>
          <a:prstGeom prst="rect">
            <a:avLst/>
          </a:prstGeom>
        </p:spPr>
        <p:txBody>
          <a:bodyPr wrap="square">
            <a:spAutoFit/>
          </a:bodyPr>
          <a:lstStyle/>
          <a:p>
            <a:r>
              <a:rPr lang="en-IN" dirty="0">
                <a:solidFill>
                  <a:srgbClr val="202124"/>
                </a:solidFill>
                <a:latin typeface="Roboto" panose="02000000000000000000" pitchFamily="2" charset="0"/>
              </a:rPr>
              <a:t>The service account also has the Project Editor role permissions, which are very broad and do not follow the principle of least privilege.</a:t>
            </a:r>
            <a:endParaRPr lang="en-US" dirty="0"/>
          </a:p>
        </p:txBody>
      </p:sp>
      <p:pic>
        <p:nvPicPr>
          <p:cNvPr id="9" name="Picture 8" descr="Graphical user interface, text, application&#10;&#10;Description automatically generated with medium confidence">
            <a:extLst>
              <a:ext uri="{FF2B5EF4-FFF2-40B4-BE49-F238E27FC236}">
                <a16:creationId xmlns:a16="http://schemas.microsoft.com/office/drawing/2014/main" id="{9F2FCE57-ED1D-854A-9101-C9917C7285DC}"/>
              </a:ext>
            </a:extLst>
          </p:cNvPr>
          <p:cNvPicPr>
            <a:picLocks noChangeAspect="1"/>
          </p:cNvPicPr>
          <p:nvPr/>
        </p:nvPicPr>
        <p:blipFill>
          <a:blip r:embed="rId4"/>
          <a:stretch>
            <a:fillRect/>
          </a:stretch>
        </p:blipFill>
        <p:spPr>
          <a:xfrm>
            <a:off x="7521833" y="513534"/>
            <a:ext cx="3601878" cy="2058216"/>
          </a:xfrm>
          <a:prstGeom prst="rect">
            <a:avLst/>
          </a:prstGeom>
        </p:spPr>
      </p:pic>
      <p:pic>
        <p:nvPicPr>
          <p:cNvPr id="12" name="Picture 11" descr="Graphical user interface, text, application, email&#10;&#10;Description automatically generated">
            <a:extLst>
              <a:ext uri="{FF2B5EF4-FFF2-40B4-BE49-F238E27FC236}">
                <a16:creationId xmlns:a16="http://schemas.microsoft.com/office/drawing/2014/main" id="{CDE87181-3825-C244-8C04-77C6DE62D6EE}"/>
              </a:ext>
            </a:extLst>
          </p:cNvPr>
          <p:cNvPicPr>
            <a:picLocks noChangeAspect="1"/>
          </p:cNvPicPr>
          <p:nvPr/>
        </p:nvPicPr>
        <p:blipFill>
          <a:blip r:embed="rId5"/>
          <a:stretch>
            <a:fillRect/>
          </a:stretch>
        </p:blipFill>
        <p:spPr>
          <a:xfrm>
            <a:off x="4175968" y="2302903"/>
            <a:ext cx="3093027" cy="1754326"/>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91D853A4-BBE0-CA4F-8604-99BAD7245407}"/>
              </a:ext>
            </a:extLst>
          </p:cNvPr>
          <p:cNvPicPr>
            <a:picLocks noChangeAspect="1"/>
          </p:cNvPicPr>
          <p:nvPr/>
        </p:nvPicPr>
        <p:blipFill>
          <a:blip r:embed="rId6"/>
          <a:stretch>
            <a:fillRect/>
          </a:stretch>
        </p:blipFill>
        <p:spPr>
          <a:xfrm>
            <a:off x="7629047" y="2605224"/>
            <a:ext cx="3823844" cy="2383505"/>
          </a:xfrm>
          <a:prstGeom prst="rect">
            <a:avLst/>
          </a:prstGeom>
        </p:spPr>
      </p:pic>
    </p:spTree>
    <p:extLst>
      <p:ext uri="{BB962C8B-B14F-4D97-AF65-F5344CB8AC3E}">
        <p14:creationId xmlns:p14="http://schemas.microsoft.com/office/powerpoint/2010/main" val="34618922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8C932B8C-70C4-334E-86E4-05893CB374F2}"/>
              </a:ext>
            </a:extLst>
          </p:cNvPr>
          <p:cNvPicPr>
            <a:picLocks noChangeAspect="1"/>
          </p:cNvPicPr>
          <p:nvPr/>
        </p:nvPicPr>
        <p:blipFill>
          <a:blip r:embed="rId2"/>
          <a:stretch>
            <a:fillRect/>
          </a:stretch>
        </p:blipFill>
        <p:spPr>
          <a:xfrm>
            <a:off x="7503970" y="17377"/>
            <a:ext cx="2245965" cy="6858000"/>
          </a:xfrm>
          <a:prstGeom prst="rect">
            <a:avLst/>
          </a:prstGeom>
        </p:spPr>
      </p:pic>
      <p:pic>
        <p:nvPicPr>
          <p:cNvPr id="5" name="Picture 4">
            <a:extLst>
              <a:ext uri="{FF2B5EF4-FFF2-40B4-BE49-F238E27FC236}">
                <a16:creationId xmlns:a16="http://schemas.microsoft.com/office/drawing/2014/main" id="{DD224F82-94BD-7B48-9465-597B05547DBA}"/>
              </a:ext>
            </a:extLst>
          </p:cNvPr>
          <p:cNvPicPr>
            <a:picLocks noChangeAspect="1"/>
          </p:cNvPicPr>
          <p:nvPr/>
        </p:nvPicPr>
        <p:blipFill>
          <a:blip r:embed="rId3"/>
          <a:stretch>
            <a:fillRect/>
          </a:stretch>
        </p:blipFill>
        <p:spPr>
          <a:xfrm>
            <a:off x="294640" y="152400"/>
            <a:ext cx="2489200" cy="6540500"/>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C18E089A-83C1-A649-999F-97692D33C0B6}"/>
              </a:ext>
            </a:extLst>
          </p:cNvPr>
          <p:cNvPicPr>
            <a:picLocks noChangeAspect="1"/>
          </p:cNvPicPr>
          <p:nvPr/>
        </p:nvPicPr>
        <p:blipFill>
          <a:blip r:embed="rId4"/>
          <a:stretch>
            <a:fillRect/>
          </a:stretch>
        </p:blipFill>
        <p:spPr>
          <a:xfrm>
            <a:off x="9333545" y="4890770"/>
            <a:ext cx="2563815" cy="180213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008978D6-BAFB-114B-B481-800BFADC3838}"/>
              </a:ext>
            </a:extLst>
          </p:cNvPr>
          <p:cNvPicPr>
            <a:picLocks noChangeAspect="1"/>
          </p:cNvPicPr>
          <p:nvPr/>
        </p:nvPicPr>
        <p:blipFill>
          <a:blip r:embed="rId5"/>
          <a:stretch>
            <a:fillRect/>
          </a:stretch>
        </p:blipFill>
        <p:spPr>
          <a:xfrm>
            <a:off x="2486527" y="243840"/>
            <a:ext cx="2657779" cy="1443990"/>
          </a:xfrm>
          <a:prstGeom prst="rect">
            <a:avLst/>
          </a:prstGeom>
        </p:spPr>
      </p:pic>
      <p:pic>
        <p:nvPicPr>
          <p:cNvPr id="11" name="Picture 10" descr="Text&#10;&#10;Description automatically generated">
            <a:extLst>
              <a:ext uri="{FF2B5EF4-FFF2-40B4-BE49-F238E27FC236}">
                <a16:creationId xmlns:a16="http://schemas.microsoft.com/office/drawing/2014/main" id="{C2309B36-050E-5D4D-AAF5-1B7C381DBD65}"/>
              </a:ext>
            </a:extLst>
          </p:cNvPr>
          <p:cNvPicPr>
            <a:picLocks noChangeAspect="1"/>
          </p:cNvPicPr>
          <p:nvPr/>
        </p:nvPicPr>
        <p:blipFill>
          <a:blip r:embed="rId6"/>
          <a:stretch>
            <a:fillRect/>
          </a:stretch>
        </p:blipFill>
        <p:spPr>
          <a:xfrm>
            <a:off x="2355845" y="1978660"/>
            <a:ext cx="2875049" cy="1443990"/>
          </a:xfrm>
          <a:prstGeom prst="rect">
            <a:avLst/>
          </a:prstGeom>
        </p:spPr>
      </p:pic>
      <p:sp>
        <p:nvSpPr>
          <p:cNvPr id="12" name="Rectangle 11">
            <a:extLst>
              <a:ext uri="{FF2B5EF4-FFF2-40B4-BE49-F238E27FC236}">
                <a16:creationId xmlns:a16="http://schemas.microsoft.com/office/drawing/2014/main" id="{DD07A2E0-0FD5-644E-946A-4DD669769ECB}"/>
              </a:ext>
            </a:extLst>
          </p:cNvPr>
          <p:cNvSpPr/>
          <p:nvPr/>
        </p:nvSpPr>
        <p:spPr>
          <a:xfrm>
            <a:off x="2617647" y="3435350"/>
            <a:ext cx="2526660" cy="1200329"/>
          </a:xfrm>
          <a:prstGeom prst="rect">
            <a:avLst/>
          </a:prstGeom>
        </p:spPr>
        <p:txBody>
          <a:bodyPr wrap="square">
            <a:spAutoFit/>
          </a:bodyPr>
          <a:lstStyle/>
          <a:p>
            <a:r>
              <a:rPr lang="en-US" dirty="0">
                <a:hlinkClick r:id="rId7"/>
              </a:rPr>
              <a:t>https://dzone.com/articles/understanding-retry-pattern-with-exponential-back</a:t>
            </a:r>
            <a:r>
              <a:rPr lang="en-US" dirty="0"/>
              <a:t> </a:t>
            </a:r>
          </a:p>
        </p:txBody>
      </p:sp>
      <p:pic>
        <p:nvPicPr>
          <p:cNvPr id="14" name="Picture 13" descr="Graphical user interface, text, application, email&#10;&#10;Description automatically generated">
            <a:extLst>
              <a:ext uri="{FF2B5EF4-FFF2-40B4-BE49-F238E27FC236}">
                <a16:creationId xmlns:a16="http://schemas.microsoft.com/office/drawing/2014/main" id="{81323315-02D2-0241-8510-68BA4028808B}"/>
              </a:ext>
            </a:extLst>
          </p:cNvPr>
          <p:cNvPicPr>
            <a:picLocks noChangeAspect="1"/>
          </p:cNvPicPr>
          <p:nvPr/>
        </p:nvPicPr>
        <p:blipFill>
          <a:blip r:embed="rId8"/>
          <a:stretch>
            <a:fillRect/>
          </a:stretch>
        </p:blipFill>
        <p:spPr>
          <a:xfrm>
            <a:off x="2654304" y="4770411"/>
            <a:ext cx="2576590" cy="1787757"/>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48172642-F3DB-3A43-B9B3-411BEBF7627C}"/>
              </a:ext>
            </a:extLst>
          </p:cNvPr>
          <p:cNvPicPr>
            <a:picLocks noChangeAspect="1"/>
          </p:cNvPicPr>
          <p:nvPr/>
        </p:nvPicPr>
        <p:blipFill>
          <a:blip r:embed="rId9"/>
          <a:stretch>
            <a:fillRect/>
          </a:stretch>
        </p:blipFill>
        <p:spPr>
          <a:xfrm>
            <a:off x="9332106" y="3087630"/>
            <a:ext cx="2565254" cy="1654872"/>
          </a:xfrm>
          <a:prstGeom prst="rect">
            <a:avLst/>
          </a:prstGeom>
        </p:spPr>
      </p:pic>
      <p:pic>
        <p:nvPicPr>
          <p:cNvPr id="18" name="Picture 17" descr="Graphical user interface, text, application, email&#10;&#10;Description automatically generated">
            <a:extLst>
              <a:ext uri="{FF2B5EF4-FFF2-40B4-BE49-F238E27FC236}">
                <a16:creationId xmlns:a16="http://schemas.microsoft.com/office/drawing/2014/main" id="{A6FB1823-0C35-1945-AAA1-B81C7BA76800}"/>
              </a:ext>
            </a:extLst>
          </p:cNvPr>
          <p:cNvPicPr>
            <a:picLocks noChangeAspect="1"/>
          </p:cNvPicPr>
          <p:nvPr/>
        </p:nvPicPr>
        <p:blipFill>
          <a:blip r:embed="rId10"/>
          <a:stretch>
            <a:fillRect/>
          </a:stretch>
        </p:blipFill>
        <p:spPr>
          <a:xfrm>
            <a:off x="5111823" y="243840"/>
            <a:ext cx="2305559" cy="1443990"/>
          </a:xfrm>
          <a:prstGeom prst="rect">
            <a:avLst/>
          </a:prstGeom>
        </p:spPr>
      </p:pic>
      <p:pic>
        <p:nvPicPr>
          <p:cNvPr id="20" name="Picture 19" descr="Graphical user interface, text, application, email&#10;&#10;Description automatically generated">
            <a:extLst>
              <a:ext uri="{FF2B5EF4-FFF2-40B4-BE49-F238E27FC236}">
                <a16:creationId xmlns:a16="http://schemas.microsoft.com/office/drawing/2014/main" id="{A9E2352F-53B7-C44D-B9A1-9586BC72FEE1}"/>
              </a:ext>
            </a:extLst>
          </p:cNvPr>
          <p:cNvPicPr>
            <a:picLocks noChangeAspect="1"/>
          </p:cNvPicPr>
          <p:nvPr/>
        </p:nvPicPr>
        <p:blipFill>
          <a:blip r:embed="rId11"/>
          <a:stretch>
            <a:fillRect/>
          </a:stretch>
        </p:blipFill>
        <p:spPr>
          <a:xfrm>
            <a:off x="9628150" y="1548793"/>
            <a:ext cx="1973166" cy="1356360"/>
          </a:xfrm>
          <a:prstGeom prst="rect">
            <a:avLst/>
          </a:prstGeom>
        </p:spPr>
      </p:pic>
      <p:cxnSp>
        <p:nvCxnSpPr>
          <p:cNvPr id="22" name="Straight Connector 21">
            <a:extLst>
              <a:ext uri="{FF2B5EF4-FFF2-40B4-BE49-F238E27FC236}">
                <a16:creationId xmlns:a16="http://schemas.microsoft.com/office/drawing/2014/main" id="{425C2E61-61D2-6645-9967-850C7EA862DB}"/>
              </a:ext>
            </a:extLst>
          </p:cNvPr>
          <p:cNvCxnSpPr/>
          <p:nvPr/>
        </p:nvCxnSpPr>
        <p:spPr>
          <a:xfrm>
            <a:off x="7417382" y="243840"/>
            <a:ext cx="0" cy="6314328"/>
          </a:xfrm>
          <a:prstGeom prst="line">
            <a:avLst/>
          </a:prstGeom>
          <a:ln w="41275"/>
        </p:spPr>
        <p:style>
          <a:lnRef idx="1">
            <a:schemeClr val="accent1"/>
          </a:lnRef>
          <a:fillRef idx="0">
            <a:schemeClr val="accent1"/>
          </a:fillRef>
          <a:effectRef idx="0">
            <a:schemeClr val="accent1"/>
          </a:effectRef>
          <a:fontRef idx="minor">
            <a:schemeClr val="tx1"/>
          </a:fontRef>
        </p:style>
      </p:cxnSp>
      <p:pic>
        <p:nvPicPr>
          <p:cNvPr id="23" name="Picture 22" descr="Graphical user interface, text, application&#10;&#10;Description automatically generated">
            <a:extLst>
              <a:ext uri="{FF2B5EF4-FFF2-40B4-BE49-F238E27FC236}">
                <a16:creationId xmlns:a16="http://schemas.microsoft.com/office/drawing/2014/main" id="{78E16C9D-795B-E64B-B7D3-C77040C4FA54}"/>
              </a:ext>
            </a:extLst>
          </p:cNvPr>
          <p:cNvPicPr>
            <a:picLocks noChangeAspect="1"/>
          </p:cNvPicPr>
          <p:nvPr/>
        </p:nvPicPr>
        <p:blipFill>
          <a:blip r:embed="rId12"/>
          <a:stretch>
            <a:fillRect/>
          </a:stretch>
        </p:blipFill>
        <p:spPr>
          <a:xfrm>
            <a:off x="5479769" y="3821430"/>
            <a:ext cx="1536230" cy="1442720"/>
          </a:xfrm>
          <a:prstGeom prst="rect">
            <a:avLst/>
          </a:prstGeom>
        </p:spPr>
      </p:pic>
      <p:pic>
        <p:nvPicPr>
          <p:cNvPr id="24" name="Picture 23" descr="Graphical user interface, text, application, chat or text message&#10;&#10;Description automatically generated">
            <a:extLst>
              <a:ext uri="{FF2B5EF4-FFF2-40B4-BE49-F238E27FC236}">
                <a16:creationId xmlns:a16="http://schemas.microsoft.com/office/drawing/2014/main" id="{22BA6061-CBB9-1E4A-9716-8ABD7F5D17E0}"/>
              </a:ext>
            </a:extLst>
          </p:cNvPr>
          <p:cNvPicPr>
            <a:picLocks noChangeAspect="1"/>
          </p:cNvPicPr>
          <p:nvPr/>
        </p:nvPicPr>
        <p:blipFill>
          <a:blip r:embed="rId13"/>
          <a:stretch>
            <a:fillRect/>
          </a:stretch>
        </p:blipFill>
        <p:spPr>
          <a:xfrm>
            <a:off x="5356545" y="1916430"/>
            <a:ext cx="1725375" cy="1518920"/>
          </a:xfrm>
          <a:prstGeom prst="rect">
            <a:avLst/>
          </a:prstGeom>
        </p:spPr>
      </p:pic>
    </p:spTree>
    <p:extLst>
      <p:ext uri="{BB962C8B-B14F-4D97-AF65-F5344CB8AC3E}">
        <p14:creationId xmlns:p14="http://schemas.microsoft.com/office/powerpoint/2010/main" val="13422068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14BDA3F-49F4-1747-9FF2-D44C28868F3B}"/>
              </a:ext>
            </a:extLst>
          </p:cNvPr>
          <p:cNvSpPr txBox="1"/>
          <p:nvPr/>
        </p:nvSpPr>
        <p:spPr>
          <a:xfrm>
            <a:off x="208346" y="833378"/>
            <a:ext cx="6215604" cy="2031325"/>
          </a:xfrm>
          <a:prstGeom prst="rect">
            <a:avLst/>
          </a:prstGeom>
          <a:noFill/>
        </p:spPr>
        <p:txBody>
          <a:bodyPr wrap="square" rtlCol="0">
            <a:spAutoFit/>
          </a:bodyPr>
          <a:lstStyle/>
          <a:p>
            <a:r>
              <a:rPr lang="en-US" b="1" u="sng" dirty="0"/>
              <a:t>Google Sample exam improvement report </a:t>
            </a:r>
            <a:br>
              <a:rPr lang="en-US" b="1" u="sng" dirty="0"/>
            </a:br>
            <a:r>
              <a:rPr lang="en-US" b="1" u="sng" dirty="0">
                <a:hlinkClick r:id="rId2"/>
              </a:rPr>
              <a:t>https://cloud.google.com/certification/sample-questions/cloud-architect</a:t>
            </a:r>
            <a:r>
              <a:rPr lang="en-US" b="1" u="sng" dirty="0"/>
              <a:t> </a:t>
            </a:r>
          </a:p>
          <a:p>
            <a:br>
              <a:rPr lang="en-US" dirty="0"/>
            </a:br>
            <a:r>
              <a:rPr lang="en-US" dirty="0"/>
              <a:t>Attempt 1 – 10 / 17 </a:t>
            </a:r>
            <a:br>
              <a:rPr lang="en-US" dirty="0"/>
            </a:br>
            <a:r>
              <a:rPr lang="en-US" dirty="0"/>
              <a:t>Attempt 2 – 12 / 17  = 4 new  </a:t>
            </a:r>
            <a:r>
              <a:rPr lang="en-US" dirty="0">
                <a:highlight>
                  <a:srgbClr val="00FF00"/>
                </a:highlight>
              </a:rPr>
              <a:t>correct</a:t>
            </a:r>
            <a:r>
              <a:rPr lang="en-US" dirty="0"/>
              <a:t> – but 2 </a:t>
            </a:r>
            <a:r>
              <a:rPr lang="en-US" dirty="0">
                <a:highlight>
                  <a:srgbClr val="FFFF00"/>
                </a:highlight>
              </a:rPr>
              <a:t>previous</a:t>
            </a:r>
            <a:r>
              <a:rPr lang="en-US" dirty="0"/>
              <a:t> wrong </a:t>
            </a:r>
            <a:br>
              <a:rPr lang="en-US" dirty="0"/>
            </a:br>
            <a:endParaRPr lang="en-US" dirty="0"/>
          </a:p>
        </p:txBody>
      </p:sp>
      <p:pic>
        <p:nvPicPr>
          <p:cNvPr id="9" name="Picture 8" descr="A picture containing calendar&#10;&#10;Description automatically generated">
            <a:extLst>
              <a:ext uri="{FF2B5EF4-FFF2-40B4-BE49-F238E27FC236}">
                <a16:creationId xmlns:a16="http://schemas.microsoft.com/office/drawing/2014/main" id="{4AC493B9-A289-7B44-B36D-1421C68C76AB}"/>
              </a:ext>
            </a:extLst>
          </p:cNvPr>
          <p:cNvPicPr>
            <a:picLocks noChangeAspect="1"/>
          </p:cNvPicPr>
          <p:nvPr/>
        </p:nvPicPr>
        <p:blipFill>
          <a:blip r:embed="rId3"/>
          <a:stretch>
            <a:fillRect/>
          </a:stretch>
        </p:blipFill>
        <p:spPr>
          <a:xfrm>
            <a:off x="6720251" y="362415"/>
            <a:ext cx="4842858" cy="6133170"/>
          </a:xfrm>
          <a:prstGeom prst="rect">
            <a:avLst/>
          </a:prstGeom>
        </p:spPr>
      </p:pic>
    </p:spTree>
    <p:extLst>
      <p:ext uri="{BB962C8B-B14F-4D97-AF65-F5344CB8AC3E}">
        <p14:creationId xmlns:p14="http://schemas.microsoft.com/office/powerpoint/2010/main" val="30331209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F120A6-D801-6B48-8AAA-C3247662E58B}"/>
              </a:ext>
            </a:extLst>
          </p:cNvPr>
          <p:cNvSpPr/>
          <p:nvPr/>
        </p:nvSpPr>
        <p:spPr>
          <a:xfrm>
            <a:off x="200627" y="93813"/>
            <a:ext cx="11779170" cy="6609245"/>
          </a:xfrm>
          <a:prstGeom prst="rect">
            <a:avLst/>
          </a:prstGeom>
        </p:spPr>
        <p:txBody>
          <a:bodyPr wrap="square">
            <a:spAutoFit/>
          </a:bodyPr>
          <a:lstStyle/>
          <a:p>
            <a:pPr>
              <a:lnSpc>
                <a:spcPts val="1800"/>
              </a:lnSpc>
            </a:pPr>
            <a:r>
              <a:rPr lang="en-IN" sz="1200" spc="10" dirty="0">
                <a:solidFill>
                  <a:srgbClr val="D93025"/>
                </a:solidFill>
                <a:latin typeface="Roboto" panose="02000000000000000000" pitchFamily="2" charset="0"/>
                <a:ea typeface="Times New Roman" panose="02020603050405020304" pitchFamily="18" charset="0"/>
                <a:cs typeface="Times New Roman" panose="02020603050405020304" pitchFamily="18" charset="0"/>
              </a:rPr>
              <a:t>Today, </a:t>
            </a:r>
            <a:r>
              <a:rPr lang="en-IN" sz="1200" spc="10" dirty="0" err="1">
                <a:solidFill>
                  <a:srgbClr val="D93025"/>
                </a:solidFill>
                <a:latin typeface="Roboto" panose="02000000000000000000" pitchFamily="2" charset="0"/>
                <a:ea typeface="Times New Roman" panose="02020603050405020304" pitchFamily="18" charset="0"/>
                <a:cs typeface="Times New Roman" panose="02020603050405020304" pitchFamily="18" charset="0"/>
              </a:rPr>
              <a:t>TerramEarth</a:t>
            </a:r>
            <a:r>
              <a:rPr lang="en-IN" sz="1200" spc="10" dirty="0">
                <a:solidFill>
                  <a:srgbClr val="D93025"/>
                </a:solidFill>
                <a:latin typeface="Roboto" panose="02000000000000000000" pitchFamily="2" charset="0"/>
                <a:ea typeface="Times New Roman" panose="02020603050405020304" pitchFamily="18" charset="0"/>
                <a:cs typeface="Times New Roman" panose="02020603050405020304" pitchFamily="18" charset="0"/>
              </a:rPr>
              <a:t> maintenance workers receive interactive performance graphs for the last 24 hours (86,400 events) by plugging their maintenance tablets into the vehicle. The support group wants support technicians to view this data remotely to help troubleshoot problems. You want to minimize the latency of graph loads. How should you provide this functionality?</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spc="15" dirty="0">
                <a:solidFill>
                  <a:srgbClr val="70757A"/>
                </a:solidFill>
                <a:latin typeface="Roboto" panose="02000000000000000000" pitchFamily="2" charset="0"/>
                <a:ea typeface="Times New Roman" panose="02020603050405020304" pitchFamily="18" charset="0"/>
                <a:cs typeface="Times New Roman" panose="02020603050405020304" pitchFamily="18" charset="0"/>
              </a:rPr>
              <a:t>A. Execute queries against data stored in a Cloud SQL.</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spc="15" dirty="0">
                <a:solidFill>
                  <a:srgbClr val="70757A"/>
                </a:solidFill>
                <a:latin typeface="Roboto" panose="02000000000000000000" pitchFamily="2" charset="0"/>
                <a:ea typeface="Times New Roman" panose="02020603050405020304" pitchFamily="18" charset="0"/>
                <a:cs typeface="Times New Roman" panose="02020603050405020304" pitchFamily="18" charset="0"/>
              </a:rPr>
              <a:t>B. Execute queries against data indexed by </a:t>
            </a:r>
            <a:r>
              <a:rPr lang="en-IN" sz="1200" spc="15" dirty="0" err="1">
                <a:solidFill>
                  <a:srgbClr val="70757A"/>
                </a:solidFill>
                <a:latin typeface="Roboto" panose="02000000000000000000" pitchFamily="2" charset="0"/>
                <a:ea typeface="Times New Roman" panose="02020603050405020304" pitchFamily="18" charset="0"/>
                <a:cs typeface="Times New Roman" panose="02020603050405020304" pitchFamily="18" charset="0"/>
              </a:rPr>
              <a:t>vehicle_id.timestamp</a:t>
            </a:r>
            <a:r>
              <a:rPr lang="en-IN" sz="1200" spc="15" dirty="0">
                <a:solidFill>
                  <a:srgbClr val="70757A"/>
                </a:solidFill>
                <a:latin typeface="Roboto" panose="02000000000000000000" pitchFamily="2" charset="0"/>
                <a:ea typeface="Times New Roman" panose="02020603050405020304" pitchFamily="18" charset="0"/>
                <a:cs typeface="Times New Roman" panose="02020603050405020304" pitchFamily="18" charset="0"/>
              </a:rPr>
              <a:t> in Cloud Bigtable.</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spc="15" dirty="0">
                <a:solidFill>
                  <a:srgbClr val="70757A"/>
                </a:solidFill>
                <a:latin typeface="Roboto" panose="02000000000000000000" pitchFamily="2" charset="0"/>
                <a:ea typeface="Times New Roman" panose="02020603050405020304" pitchFamily="18" charset="0"/>
                <a:cs typeface="Times New Roman" panose="02020603050405020304" pitchFamily="18" charset="0"/>
              </a:rPr>
              <a:t>C. Execute queries against data stored on daily partitioned </a:t>
            </a:r>
            <a:r>
              <a:rPr lang="en-IN" sz="1200" spc="15" dirty="0" err="1">
                <a:solidFill>
                  <a:srgbClr val="70757A"/>
                </a:solidFill>
                <a:latin typeface="Roboto" panose="02000000000000000000" pitchFamily="2" charset="0"/>
                <a:ea typeface="Times New Roman" panose="02020603050405020304" pitchFamily="18" charset="0"/>
                <a:cs typeface="Times New Roman" panose="02020603050405020304" pitchFamily="18" charset="0"/>
              </a:rPr>
              <a:t>BigQuery</a:t>
            </a:r>
            <a:r>
              <a:rPr lang="en-IN" sz="1200" spc="15" dirty="0">
                <a:solidFill>
                  <a:srgbClr val="70757A"/>
                </a:solidFill>
                <a:latin typeface="Roboto" panose="02000000000000000000" pitchFamily="2" charset="0"/>
                <a:ea typeface="Times New Roman" panose="02020603050405020304" pitchFamily="18" charset="0"/>
                <a:cs typeface="Times New Roman" panose="02020603050405020304" pitchFamily="18" charset="0"/>
              </a:rPr>
              <a:t> tables.</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spc="15" dirty="0">
                <a:solidFill>
                  <a:srgbClr val="70757A"/>
                </a:solidFill>
                <a:latin typeface="Roboto" panose="02000000000000000000" pitchFamily="2" charset="0"/>
                <a:cs typeface="Times New Roman" panose="02020603050405020304" pitchFamily="18" charset="0"/>
              </a:rPr>
              <a:t>D. Execute queries against </a:t>
            </a:r>
            <a:r>
              <a:rPr lang="en-IN" sz="1200" spc="15" dirty="0" err="1">
                <a:solidFill>
                  <a:srgbClr val="70757A"/>
                </a:solidFill>
                <a:latin typeface="Roboto" panose="02000000000000000000" pitchFamily="2" charset="0"/>
                <a:cs typeface="Times New Roman" panose="02020603050405020304" pitchFamily="18" charset="0"/>
              </a:rPr>
              <a:t>BigQuery</a:t>
            </a:r>
            <a:r>
              <a:rPr lang="en-IN" sz="1200" spc="15" dirty="0">
                <a:solidFill>
                  <a:srgbClr val="70757A"/>
                </a:solidFill>
                <a:latin typeface="Roboto" panose="02000000000000000000" pitchFamily="2" charset="0"/>
                <a:cs typeface="Times New Roman" panose="02020603050405020304" pitchFamily="18" charset="0"/>
              </a:rPr>
              <a:t> with data stored in Cloud Storage via </a:t>
            </a:r>
            <a:r>
              <a:rPr lang="en-IN" sz="1200" spc="15" dirty="0" err="1">
                <a:solidFill>
                  <a:srgbClr val="70757A"/>
                </a:solidFill>
                <a:latin typeface="Roboto" panose="02000000000000000000" pitchFamily="2" charset="0"/>
                <a:cs typeface="Times New Roman" panose="02020603050405020304" pitchFamily="18" charset="0"/>
              </a:rPr>
              <a:t>BigQuery</a:t>
            </a:r>
            <a:r>
              <a:rPr lang="en-IN" sz="1200" spc="15" dirty="0">
                <a:solidFill>
                  <a:srgbClr val="70757A"/>
                </a:solidFill>
                <a:latin typeface="Roboto" panose="02000000000000000000" pitchFamily="2" charset="0"/>
                <a:cs typeface="Times New Roman" panose="02020603050405020304" pitchFamily="18" charset="0"/>
              </a:rPr>
              <a:t> federation.</a:t>
            </a:r>
          </a:p>
          <a:p>
            <a:r>
              <a:rPr lang="en-IN" sz="1200"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 </a:t>
            </a:r>
          </a:p>
          <a:p>
            <a:endParaRPr lang="en-IN" sz="1200" dirty="0">
              <a:solidFill>
                <a:srgbClr val="202124"/>
              </a:solidFill>
              <a:latin typeface="Roboto" panose="02000000000000000000" pitchFamily="2" charset="0"/>
              <a:ea typeface="Calibri" panose="020F0502020204030204" pitchFamily="34" charset="0"/>
              <a:cs typeface="Times New Roman" panose="02020603050405020304" pitchFamily="18" charset="0"/>
            </a:endParaRPr>
          </a:p>
          <a:p>
            <a:endParaRPr lang="en-IN" sz="1200" dirty="0">
              <a:solidFill>
                <a:srgbClr val="202124"/>
              </a:solidFill>
              <a:latin typeface="Roboto" panose="02000000000000000000" pitchFamily="2" charset="0"/>
              <a:ea typeface="Calibri" panose="020F0502020204030204" pitchFamily="34" charset="0"/>
              <a:cs typeface="Times New Roman" panose="02020603050405020304" pitchFamily="18" charset="0"/>
            </a:endParaRPr>
          </a:p>
          <a:p>
            <a:endParaRPr lang="en-IN" sz="1200" dirty="0">
              <a:solidFill>
                <a:srgbClr val="202124"/>
              </a:solidFill>
              <a:latin typeface="Roboto" panose="02000000000000000000" pitchFamily="2" charset="0"/>
              <a:ea typeface="Calibri" panose="020F0502020204030204" pitchFamily="34" charset="0"/>
              <a:cs typeface="Times New Roman" panose="02020603050405020304" pitchFamily="18" charset="0"/>
            </a:endParaRPr>
          </a:p>
          <a:p>
            <a:endParaRPr lang="en-IN" sz="1200" dirty="0">
              <a:solidFill>
                <a:srgbClr val="202124"/>
              </a:solidFill>
              <a:latin typeface="Roboto" panose="02000000000000000000" pitchFamily="2" charset="0"/>
              <a:ea typeface="Calibri" panose="020F0502020204030204" pitchFamily="34" charset="0"/>
              <a:cs typeface="Times New Roman" panose="02020603050405020304" pitchFamily="18" charset="0"/>
            </a:endParaRPr>
          </a:p>
          <a:p>
            <a:endParaRPr lang="en-IN" sz="1200" dirty="0">
              <a:solidFill>
                <a:srgbClr val="202124"/>
              </a:solidFill>
              <a:latin typeface="Roboto" panose="02000000000000000000" pitchFamily="2" charset="0"/>
              <a:ea typeface="Calibri" panose="020F0502020204030204" pitchFamily="34" charset="0"/>
              <a:cs typeface="Times New Roman" panose="02020603050405020304" pitchFamily="18" charset="0"/>
            </a:endParaRPr>
          </a:p>
          <a:p>
            <a:endParaRPr lang="en-IN" sz="1200" dirty="0">
              <a:solidFill>
                <a:srgbClr val="202124"/>
              </a:solidFill>
              <a:latin typeface="Roboto" panose="02000000000000000000" pitchFamily="2" charset="0"/>
              <a:ea typeface="Calibri" panose="020F0502020204030204" pitchFamily="34" charset="0"/>
              <a:cs typeface="Times New Roman" panose="02020603050405020304" pitchFamily="18" charset="0"/>
            </a:endParaRPr>
          </a:p>
          <a:p>
            <a:endParaRPr lang="en-IN" sz="1200" dirty="0">
              <a:solidFill>
                <a:srgbClr val="202124"/>
              </a:solidFill>
              <a:latin typeface="Roboto" panose="02000000000000000000" pitchFamily="2" charset="0"/>
              <a:ea typeface="Calibri" panose="020F0502020204030204" pitchFamily="34" charset="0"/>
              <a:cs typeface="Times New Roman" panose="02020603050405020304" pitchFamily="18" charset="0"/>
            </a:endParaRPr>
          </a:p>
          <a:p>
            <a:endParaRPr lang="en-IN" sz="1200" dirty="0">
              <a:solidFill>
                <a:srgbClr val="202124"/>
              </a:solidFill>
              <a:latin typeface="Roboto" panose="02000000000000000000" pitchFamily="2" charset="0"/>
              <a:ea typeface="Calibri" panose="020F0502020204030204" pitchFamily="34" charset="0"/>
              <a:cs typeface="Times New Roman" panose="02020603050405020304" pitchFamily="18" charset="0"/>
            </a:endParaRPr>
          </a:p>
          <a:p>
            <a:endParaRPr lang="en-IN" sz="1200" dirty="0">
              <a:solidFill>
                <a:srgbClr val="202124"/>
              </a:solidFill>
              <a:latin typeface="Roboto" panose="02000000000000000000" pitchFamily="2" charset="0"/>
              <a:ea typeface="Calibri" panose="020F0502020204030204" pitchFamily="34" charset="0"/>
              <a:cs typeface="Times New Roman" panose="02020603050405020304" pitchFamily="18" charset="0"/>
            </a:endParaRPr>
          </a:p>
          <a:p>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nSpc>
                <a:spcPts val="1500"/>
              </a:lnSpc>
            </a:pPr>
            <a:r>
              <a:rPr lang="en-IN" sz="1200" spc="20" dirty="0">
                <a:solidFill>
                  <a:srgbClr val="70757A"/>
                </a:solidFill>
                <a:latin typeface="Roboto" panose="02000000000000000000" pitchFamily="2" charset="0"/>
                <a:ea typeface="Times New Roman" panose="02020603050405020304" pitchFamily="18" charset="0"/>
                <a:cs typeface="Times New Roman" panose="02020603050405020304" pitchFamily="18" charset="0"/>
              </a:rPr>
              <a:t>Correct answer</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spc="15"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B. Execute queries against data indexed by </a:t>
            </a:r>
            <a:r>
              <a:rPr lang="en-IN" sz="1200" spc="15" dirty="0" err="1">
                <a:solidFill>
                  <a:srgbClr val="202124"/>
                </a:solidFill>
                <a:latin typeface="Roboto" panose="02000000000000000000" pitchFamily="2" charset="0"/>
                <a:ea typeface="Times New Roman" panose="02020603050405020304" pitchFamily="18" charset="0"/>
                <a:cs typeface="Times New Roman" panose="02020603050405020304" pitchFamily="18" charset="0"/>
              </a:rPr>
              <a:t>vehicle_id.timestamp</a:t>
            </a:r>
            <a:r>
              <a:rPr lang="en-IN" sz="1200" spc="15"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 in Cloud Bigtable.</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Feedback</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A is not correct because Cloud SQL provides relational database services that are well suited to OLTP workloads, but not storage and low-latency retrieval of time-series data.</a:t>
            </a: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B is correct because Cloud Bigtable is optimized for time-series data. It is cost-efficient, highly available, and low-latency. It scales well. Best of all, it is a managed service that does not require significant operations work to keep running.</a:t>
            </a: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C is not correct because </a:t>
            </a:r>
            <a:r>
              <a:rPr lang="en-IN" sz="1200" i="1" dirty="0" err="1">
                <a:solidFill>
                  <a:srgbClr val="202124"/>
                </a:solidFill>
                <a:latin typeface="Roboto" panose="02000000000000000000" pitchFamily="2" charset="0"/>
                <a:ea typeface="Times New Roman" panose="02020603050405020304" pitchFamily="18" charset="0"/>
                <a:cs typeface="Times New Roman" panose="02020603050405020304" pitchFamily="18" charset="0"/>
              </a:rPr>
              <a:t>BigQuery</a:t>
            </a:r>
            <a: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 is fast for wide-range queries, but it is not as well optimized for narrow-range queries as Cloud Bigtable is. Latency will be an order of magnitude shorter with Cloud Bigtable for this use.</a:t>
            </a: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D is not correct because the objective is to minimize latency, and although </a:t>
            </a:r>
            <a:r>
              <a:rPr lang="en-IN" sz="1200" i="1" dirty="0" err="1">
                <a:solidFill>
                  <a:srgbClr val="202124"/>
                </a:solidFill>
                <a:latin typeface="Roboto" panose="02000000000000000000" pitchFamily="2" charset="0"/>
                <a:ea typeface="Times New Roman" panose="02020603050405020304" pitchFamily="18" charset="0"/>
                <a:cs typeface="Times New Roman" panose="02020603050405020304" pitchFamily="18" charset="0"/>
              </a:rPr>
              <a:t>BigQuery</a:t>
            </a:r>
            <a: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 federation offers tremendous flexibility, it doesn't perform as well as native </a:t>
            </a:r>
            <a:r>
              <a:rPr lang="en-IN" sz="1200" i="1" dirty="0" err="1">
                <a:solidFill>
                  <a:srgbClr val="202124"/>
                </a:solidFill>
                <a:latin typeface="Roboto" panose="02000000000000000000" pitchFamily="2" charset="0"/>
                <a:ea typeface="Times New Roman" panose="02020603050405020304" pitchFamily="18" charset="0"/>
                <a:cs typeface="Times New Roman" panose="02020603050405020304" pitchFamily="18" charset="0"/>
              </a:rPr>
              <a:t>BigQuery</a:t>
            </a:r>
            <a: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 storage, and will have longer latency than Cloud Bigtable for narrow-range queries.</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nSpc>
                <a:spcPts val="2700"/>
              </a:lnSpc>
            </a:pPr>
            <a:r>
              <a:rPr lang="en-IN" sz="1200" u="sng" spc="15" dirty="0">
                <a:solidFill>
                  <a:srgbClr val="0000FF"/>
                </a:solidFill>
                <a:latin typeface="Roboto" panose="02000000000000000000" pitchFamily="2" charset="0"/>
                <a:ea typeface="Times New Roman" panose="02020603050405020304" pitchFamily="18" charset="0"/>
                <a:cs typeface="Times New Roman" panose="02020603050405020304" pitchFamily="18" charset="0"/>
                <a:hlinkClick r:id="rId2"/>
              </a:rPr>
              <a:t>https://cloud.google.com/bigquery/external-data-sources</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nSpc>
                <a:spcPts val="2700"/>
              </a:lnSpc>
            </a:pPr>
            <a:r>
              <a:rPr lang="en-IN" sz="1200" u="sng" spc="15" dirty="0">
                <a:solidFill>
                  <a:srgbClr val="0000FF"/>
                </a:solidFill>
                <a:latin typeface="Roboto" panose="02000000000000000000" pitchFamily="2" charset="0"/>
                <a:ea typeface="Times New Roman" panose="02020603050405020304" pitchFamily="18" charset="0"/>
                <a:cs typeface="Times New Roman" panose="02020603050405020304" pitchFamily="18" charset="0"/>
                <a:hlinkClick r:id="rId3"/>
              </a:rPr>
              <a:t>https://cloud.google.com/bigtable/docs/schema-design-time-series#time-series-cloud-bigtable</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480189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9CC59D-F4AF-6B41-B3EC-5303FB70B7C0}"/>
              </a:ext>
            </a:extLst>
          </p:cNvPr>
          <p:cNvSpPr/>
          <p:nvPr/>
        </p:nvSpPr>
        <p:spPr>
          <a:xfrm>
            <a:off x="271263" y="297098"/>
            <a:ext cx="12014522" cy="6286336"/>
          </a:xfrm>
          <a:prstGeom prst="rect">
            <a:avLst/>
          </a:prstGeom>
        </p:spPr>
        <p:txBody>
          <a:bodyPr wrap="square">
            <a:spAutoFit/>
          </a:bodyPr>
          <a:lstStyle/>
          <a:p>
            <a:pPr>
              <a:lnSpc>
                <a:spcPts val="1800"/>
              </a:lnSpc>
            </a:pPr>
            <a:r>
              <a:rPr lang="en-IN" sz="1200" spc="10" dirty="0">
                <a:solidFill>
                  <a:srgbClr val="D93025"/>
                </a:solidFill>
                <a:latin typeface="Roboto" panose="02000000000000000000" pitchFamily="2" charset="0"/>
                <a:ea typeface="Times New Roman" panose="02020603050405020304" pitchFamily="18" charset="0"/>
                <a:cs typeface="Times New Roman" panose="02020603050405020304" pitchFamily="18" charset="0"/>
              </a:rPr>
              <a:t>Your company wants to deploy several microservices to help their system handle elastic loads. Each microservice uses a different version of software libraries. You want to enable their developers to keep their development environment in sync with the various production services. Which technology should you choose?</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spc="15" dirty="0">
                <a:solidFill>
                  <a:srgbClr val="70757A"/>
                </a:solidFill>
                <a:latin typeface="Roboto" panose="02000000000000000000" pitchFamily="2" charset="0"/>
                <a:ea typeface="Times New Roman" panose="02020603050405020304" pitchFamily="18" charset="0"/>
                <a:cs typeface="Times New Roman" panose="02020603050405020304" pitchFamily="18" charset="0"/>
              </a:rPr>
              <a:t>A. RPM/DEB</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spc="15" dirty="0">
                <a:solidFill>
                  <a:srgbClr val="70757A"/>
                </a:solidFill>
                <a:latin typeface="Roboto" panose="02000000000000000000" pitchFamily="2" charset="0"/>
                <a:ea typeface="Times New Roman" panose="02020603050405020304" pitchFamily="18" charset="0"/>
                <a:cs typeface="Times New Roman" panose="02020603050405020304" pitchFamily="18" charset="0"/>
              </a:rPr>
              <a:t>B. Containers</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spc="15" dirty="0">
                <a:solidFill>
                  <a:srgbClr val="70757A"/>
                </a:solidFill>
                <a:latin typeface="Roboto" panose="02000000000000000000" pitchFamily="2" charset="0"/>
                <a:cs typeface="Times New Roman" panose="02020603050405020304" pitchFamily="18" charset="0"/>
              </a:rPr>
              <a:t>C. Chef/Puppet</a:t>
            </a:r>
          </a:p>
          <a:p>
            <a:r>
              <a:rPr lang="en-IN" sz="1200" spc="15" dirty="0">
                <a:solidFill>
                  <a:srgbClr val="70757A"/>
                </a:solidFill>
                <a:latin typeface="Roboto" panose="02000000000000000000" pitchFamily="2" charset="0"/>
                <a:ea typeface="Times New Roman" panose="02020603050405020304" pitchFamily="18" charset="0"/>
                <a:cs typeface="Times New Roman" panose="02020603050405020304" pitchFamily="18" charset="0"/>
              </a:rPr>
              <a:t>D. Virtual machines</a:t>
            </a: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nSpc>
                <a:spcPts val="1500"/>
              </a:lnSpc>
            </a:pPr>
            <a:r>
              <a:rPr lang="en-IN" sz="1200" spc="20" dirty="0">
                <a:solidFill>
                  <a:srgbClr val="70757A"/>
                </a:solidFill>
                <a:latin typeface="Roboto" panose="02000000000000000000" pitchFamily="2" charset="0"/>
                <a:ea typeface="Times New Roman" panose="02020603050405020304" pitchFamily="18" charset="0"/>
                <a:cs typeface="Times New Roman" panose="02020603050405020304" pitchFamily="18" charset="0"/>
              </a:rPr>
              <a:t>Correct answer</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spc="15"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B. Containers</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Feedback</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A is not correct because although OS packages are a convenient way to distribute and deploy libraries, they don't directly help with synchronizing. Even with a common repository, the development environments will probably deviate from production.</a:t>
            </a: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B is correct because using containers for development, test, and production deployments abstracts away system OS environments, so that a single host OS image can be used for all environments. Changes that are made during development are captured using a copy on-write filesystem, and teams can easily publish new versions of the microservices in a repository.</a:t>
            </a: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C is not correct because although infrastructure configuration as code can help unify production and test environments, it is very difficult to make all changes during development this way.</a:t>
            </a: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D is not correct because virtual machines run their own OS, which will eventually deviate in each environment, just as now.</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17987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14F8D6-7C22-904F-9994-8233E6650068}"/>
              </a:ext>
            </a:extLst>
          </p:cNvPr>
          <p:cNvSpPr/>
          <p:nvPr/>
        </p:nvSpPr>
        <p:spPr>
          <a:xfrm>
            <a:off x="254939" y="212808"/>
            <a:ext cx="11362481" cy="6370975"/>
          </a:xfrm>
          <a:prstGeom prst="rect">
            <a:avLst/>
          </a:prstGeom>
        </p:spPr>
        <p:txBody>
          <a:bodyPr wrap="square">
            <a:spAutoFit/>
          </a:bodyPr>
          <a:lstStyle/>
          <a:p>
            <a:br>
              <a:rPr lang="en-IN" sz="1200" dirty="0">
                <a:solidFill>
                  <a:srgbClr val="D93025"/>
                </a:solidFill>
                <a:latin typeface="Google Sans"/>
              </a:rPr>
            </a:br>
            <a:r>
              <a:rPr lang="en-IN" sz="1200" dirty="0">
                <a:solidFill>
                  <a:srgbClr val="D93025"/>
                </a:solidFill>
                <a:latin typeface="Google Sans"/>
              </a:rPr>
              <a:t>Your organization has a 3-tier web application deployed in the same Google Cloud Virtual Private Cloud (VPC). Each tier (web, API, and database) scales independently of the others. Network traffic should flow through the web to the API tier, and then on to the database tier. Traffic should not flow between the web and the database tier. How should you configure the network with minimal steps?</a:t>
            </a:r>
          </a:p>
          <a:p>
            <a:r>
              <a:rPr lang="en-IN" sz="1200" dirty="0">
                <a:solidFill>
                  <a:srgbClr val="70757A"/>
                </a:solidFill>
                <a:latin typeface="Roboto" panose="02000000000000000000" pitchFamily="2" charset="0"/>
              </a:rPr>
              <a:t>A. Add each tier to a different subnetwork.</a:t>
            </a:r>
            <a:endParaRPr lang="en-IN" sz="1200" dirty="0">
              <a:solidFill>
                <a:srgbClr val="202124"/>
              </a:solidFill>
              <a:latin typeface="Roboto" panose="02000000000000000000" pitchFamily="2" charset="0"/>
            </a:endParaRPr>
          </a:p>
          <a:p>
            <a:r>
              <a:rPr lang="en-IN" sz="1200" dirty="0">
                <a:solidFill>
                  <a:srgbClr val="70757A"/>
                </a:solidFill>
                <a:latin typeface="Roboto" panose="02000000000000000000" pitchFamily="2" charset="0"/>
              </a:rPr>
              <a:t>B. Set up software-based firewalls on individual VMs.</a:t>
            </a:r>
            <a:endParaRPr lang="en-IN" sz="1200" dirty="0">
              <a:solidFill>
                <a:srgbClr val="202124"/>
              </a:solidFill>
              <a:latin typeface="Roboto" panose="02000000000000000000" pitchFamily="2" charset="0"/>
            </a:endParaRPr>
          </a:p>
          <a:p>
            <a:r>
              <a:rPr lang="en-IN" sz="1200" dirty="0">
                <a:solidFill>
                  <a:srgbClr val="70757A"/>
                </a:solidFill>
                <a:latin typeface="Roboto" panose="02000000000000000000" pitchFamily="2" charset="0"/>
              </a:rPr>
              <a:t>C. Add tags to each tier and </a:t>
            </a:r>
            <a:r>
              <a:rPr lang="en-IN" sz="1200" dirty="0">
                <a:solidFill>
                  <a:srgbClr val="70757A"/>
                </a:solidFill>
                <a:highlight>
                  <a:srgbClr val="FFFF00"/>
                </a:highlight>
                <a:latin typeface="Roboto" panose="02000000000000000000" pitchFamily="2" charset="0"/>
              </a:rPr>
              <a:t>set up routes </a:t>
            </a:r>
            <a:r>
              <a:rPr lang="en-IN" sz="1200" dirty="0">
                <a:solidFill>
                  <a:srgbClr val="70757A"/>
                </a:solidFill>
                <a:latin typeface="Roboto" panose="02000000000000000000" pitchFamily="2" charset="0"/>
              </a:rPr>
              <a:t>to allow the desired traffic flow.</a:t>
            </a:r>
            <a:endParaRPr lang="en-IN" sz="1200" dirty="0">
              <a:solidFill>
                <a:srgbClr val="202124"/>
              </a:solidFill>
              <a:latin typeface="Roboto" panose="02000000000000000000" pitchFamily="2" charset="0"/>
            </a:endParaRPr>
          </a:p>
          <a:p>
            <a:r>
              <a:rPr lang="en-IN" sz="1200" dirty="0">
                <a:solidFill>
                  <a:srgbClr val="70757A"/>
                </a:solidFill>
                <a:latin typeface="Roboto" panose="02000000000000000000" pitchFamily="2" charset="0"/>
              </a:rPr>
              <a:t>D. Add tags to each tier and </a:t>
            </a:r>
            <a:r>
              <a:rPr lang="en-IN" sz="1200" dirty="0">
                <a:solidFill>
                  <a:srgbClr val="70757A"/>
                </a:solidFill>
                <a:highlight>
                  <a:srgbClr val="FFFF00"/>
                </a:highlight>
                <a:latin typeface="Roboto" panose="02000000000000000000" pitchFamily="2" charset="0"/>
              </a:rPr>
              <a:t>set up firewall </a:t>
            </a:r>
            <a:r>
              <a:rPr lang="en-IN" sz="1200" dirty="0">
                <a:solidFill>
                  <a:srgbClr val="70757A"/>
                </a:solidFill>
                <a:latin typeface="Roboto" panose="02000000000000000000" pitchFamily="2" charset="0"/>
              </a:rPr>
              <a:t>rules to allow the desired traffic flow.</a:t>
            </a:r>
          </a:p>
          <a:p>
            <a:endParaRPr lang="en-IN" sz="1200" dirty="0">
              <a:solidFill>
                <a:srgbClr val="70757A"/>
              </a:solidFill>
              <a:latin typeface="Roboto" panose="02000000000000000000" pitchFamily="2" charset="0"/>
            </a:endParaRPr>
          </a:p>
          <a:p>
            <a:endParaRPr lang="en-IN" sz="1200" dirty="0">
              <a:solidFill>
                <a:srgbClr val="70757A"/>
              </a:solidFill>
              <a:latin typeface="Roboto" panose="02000000000000000000" pitchFamily="2" charset="0"/>
            </a:endParaRPr>
          </a:p>
          <a:p>
            <a:r>
              <a:rPr lang="en-IN" sz="1200" dirty="0">
                <a:solidFill>
                  <a:srgbClr val="70757A"/>
                </a:solidFill>
                <a:latin typeface="Roboto" panose="02000000000000000000" pitchFamily="2" charset="0"/>
              </a:rPr>
              <a:t>**** Should understand first the difference in  route and firewall ?????</a:t>
            </a:r>
          </a:p>
          <a:p>
            <a:endParaRPr lang="en-IN" sz="1200" dirty="0">
              <a:solidFill>
                <a:srgbClr val="70757A"/>
              </a:solidFill>
              <a:latin typeface="Roboto" panose="02000000000000000000" pitchFamily="2" charset="0"/>
            </a:endParaRPr>
          </a:p>
          <a:p>
            <a:endParaRPr lang="en-IN" sz="1200" dirty="0">
              <a:solidFill>
                <a:srgbClr val="70757A"/>
              </a:solidFill>
              <a:latin typeface="Roboto" panose="02000000000000000000" pitchFamily="2" charset="0"/>
            </a:endParaRPr>
          </a:p>
          <a:p>
            <a:endParaRPr lang="en-IN" sz="1200" i="1" dirty="0">
              <a:solidFill>
                <a:srgbClr val="202124"/>
              </a:solidFill>
              <a:latin typeface="Roboto" panose="02000000000000000000" pitchFamily="2" charset="0"/>
            </a:endParaRPr>
          </a:p>
          <a:p>
            <a:endParaRPr lang="en-IN" sz="1200" i="1" dirty="0">
              <a:solidFill>
                <a:srgbClr val="202124"/>
              </a:solidFill>
              <a:latin typeface="Roboto" panose="02000000000000000000" pitchFamily="2" charset="0"/>
            </a:endParaRPr>
          </a:p>
          <a:p>
            <a:endParaRPr lang="en-IN" sz="1200" i="1" dirty="0">
              <a:solidFill>
                <a:srgbClr val="202124"/>
              </a:solidFill>
              <a:latin typeface="Roboto" panose="02000000000000000000" pitchFamily="2" charset="0"/>
            </a:endParaRPr>
          </a:p>
          <a:p>
            <a:endParaRPr lang="en-IN" sz="1200" i="1" dirty="0">
              <a:solidFill>
                <a:srgbClr val="202124"/>
              </a:solidFill>
              <a:latin typeface="Roboto" panose="02000000000000000000" pitchFamily="2" charset="0"/>
            </a:endParaRPr>
          </a:p>
          <a:p>
            <a:endParaRPr lang="en-IN" sz="1200" i="1" dirty="0">
              <a:solidFill>
                <a:srgbClr val="202124"/>
              </a:solidFill>
              <a:latin typeface="Roboto" panose="02000000000000000000" pitchFamily="2" charset="0"/>
            </a:endParaRPr>
          </a:p>
          <a:p>
            <a:r>
              <a:rPr lang="en-IN" sz="1200" i="1" dirty="0">
                <a:solidFill>
                  <a:srgbClr val="202124"/>
                </a:solidFill>
                <a:latin typeface="Roboto" panose="02000000000000000000" pitchFamily="2" charset="0"/>
              </a:rPr>
              <a:t>A is not correct because the subnetwork alone will not allow and restrict traffic as required without firewall rules.</a:t>
            </a:r>
            <a:br>
              <a:rPr lang="en-IN" sz="1200" i="1" dirty="0">
                <a:solidFill>
                  <a:srgbClr val="202124"/>
                </a:solidFill>
                <a:latin typeface="Roboto" panose="02000000000000000000" pitchFamily="2" charset="0"/>
              </a:rPr>
            </a:br>
            <a:br>
              <a:rPr lang="en-IN" sz="1200" i="1" dirty="0">
                <a:solidFill>
                  <a:srgbClr val="202124"/>
                </a:solidFill>
                <a:latin typeface="Roboto" panose="02000000000000000000" pitchFamily="2" charset="0"/>
              </a:rPr>
            </a:br>
            <a:r>
              <a:rPr lang="en-IN" sz="1200" i="1" dirty="0">
                <a:solidFill>
                  <a:srgbClr val="202124"/>
                </a:solidFill>
                <a:latin typeface="Roboto" panose="02000000000000000000" pitchFamily="2" charset="0"/>
              </a:rPr>
              <a:t>B is not correct because this adds complexity to the architecture and the instance configuration.</a:t>
            </a:r>
            <a:br>
              <a:rPr lang="en-IN" sz="1200" i="1" dirty="0">
                <a:solidFill>
                  <a:srgbClr val="202124"/>
                </a:solidFill>
                <a:latin typeface="Roboto" panose="02000000000000000000" pitchFamily="2" charset="0"/>
              </a:rPr>
            </a:br>
            <a:br>
              <a:rPr lang="en-IN" sz="1200" i="1" dirty="0">
                <a:solidFill>
                  <a:srgbClr val="202124"/>
                </a:solidFill>
                <a:latin typeface="Roboto" panose="02000000000000000000" pitchFamily="2" charset="0"/>
              </a:rPr>
            </a:br>
            <a:r>
              <a:rPr lang="en-IN" sz="1200" i="1" dirty="0">
                <a:solidFill>
                  <a:srgbClr val="202124"/>
                </a:solidFill>
                <a:latin typeface="Roboto" panose="02000000000000000000" pitchFamily="2" charset="0"/>
              </a:rPr>
              <a:t>C </a:t>
            </a:r>
            <a:r>
              <a:rPr lang="en-IN" sz="1200" b="1" i="1" u="sng" dirty="0">
                <a:solidFill>
                  <a:srgbClr val="202124"/>
                </a:solidFill>
                <a:highlight>
                  <a:srgbClr val="FFFF00"/>
                </a:highlight>
                <a:latin typeface="Roboto" panose="02000000000000000000" pitchFamily="2" charset="0"/>
              </a:rPr>
              <a:t>is not correct </a:t>
            </a:r>
            <a:r>
              <a:rPr lang="en-IN" sz="1200" i="1" dirty="0">
                <a:solidFill>
                  <a:srgbClr val="202124"/>
                </a:solidFill>
                <a:highlight>
                  <a:srgbClr val="FFFF00"/>
                </a:highlight>
                <a:latin typeface="Roboto" panose="02000000000000000000" pitchFamily="2" charset="0"/>
              </a:rPr>
              <a:t>because routes still require firewall rules to allow traffic as requests. Additionally, the tags are used for defining the instances the route applies to, and not for identifying the next hop. The next hop is either an IP range or instance name, but in the proposed solution the tiers are only identified by tags.</a:t>
            </a:r>
            <a:br>
              <a:rPr lang="en-IN" sz="1200" i="1" dirty="0">
                <a:solidFill>
                  <a:srgbClr val="202124"/>
                </a:solidFill>
                <a:latin typeface="Roboto" panose="02000000000000000000" pitchFamily="2" charset="0"/>
              </a:rPr>
            </a:br>
            <a:br>
              <a:rPr lang="en-IN" sz="1200" i="1" dirty="0">
                <a:solidFill>
                  <a:srgbClr val="202124"/>
                </a:solidFill>
                <a:latin typeface="Roboto" panose="02000000000000000000" pitchFamily="2" charset="0"/>
              </a:rPr>
            </a:br>
            <a:r>
              <a:rPr lang="en-IN" sz="1200" i="1" dirty="0">
                <a:solidFill>
                  <a:srgbClr val="202124"/>
                </a:solidFill>
                <a:latin typeface="Roboto" panose="02000000000000000000" pitchFamily="2" charset="0"/>
              </a:rPr>
              <a:t>D </a:t>
            </a:r>
            <a:r>
              <a:rPr lang="en-IN" sz="1200" b="1" i="1" u="sng" dirty="0">
                <a:solidFill>
                  <a:srgbClr val="202124"/>
                </a:solidFill>
                <a:latin typeface="Roboto" panose="02000000000000000000" pitchFamily="2" charset="0"/>
              </a:rPr>
              <a:t>is correct </a:t>
            </a:r>
            <a:r>
              <a:rPr lang="en-IN" sz="1200" i="1" dirty="0">
                <a:solidFill>
                  <a:srgbClr val="202124"/>
                </a:solidFill>
                <a:latin typeface="Roboto" panose="02000000000000000000" pitchFamily="2" charset="0"/>
              </a:rPr>
              <a:t>because as instances scale, they will all have the same tag to identify the tier. These tags can then be leveraged in firewall rules to allow and restrict traffic as required, because tags can be used for both the target and source.</a:t>
            </a:r>
            <a:br>
              <a:rPr lang="en-IN" sz="1200" i="1" dirty="0">
                <a:solidFill>
                  <a:srgbClr val="202124"/>
                </a:solidFill>
                <a:latin typeface="Roboto" panose="02000000000000000000" pitchFamily="2" charset="0"/>
              </a:rPr>
            </a:br>
            <a:endParaRPr lang="en-IN" sz="1200" i="1" dirty="0">
              <a:solidFill>
                <a:srgbClr val="202124"/>
              </a:solidFill>
              <a:latin typeface="Roboto" panose="02000000000000000000" pitchFamily="2" charset="0"/>
            </a:endParaRPr>
          </a:p>
          <a:p>
            <a:r>
              <a:rPr lang="en-IN" sz="1200" dirty="0">
                <a:solidFill>
                  <a:srgbClr val="202124"/>
                </a:solidFill>
                <a:latin typeface="Roboto" panose="02000000000000000000" pitchFamily="2" charset="0"/>
                <a:hlinkClick r:id="rId2"/>
              </a:rPr>
              <a:t> </a:t>
            </a:r>
          </a:p>
          <a:p>
            <a:r>
              <a:rPr lang="en-IN" sz="1200" dirty="0">
                <a:solidFill>
                  <a:srgbClr val="202124"/>
                </a:solidFill>
                <a:latin typeface="Roboto" panose="02000000000000000000" pitchFamily="2" charset="0"/>
                <a:hlinkClick r:id="rId2"/>
              </a:rPr>
              <a:t>https://cloud.google.com/vpc/docs/using-vpc</a:t>
            </a:r>
          </a:p>
          <a:p>
            <a:r>
              <a:rPr lang="en-IN" sz="1200" dirty="0">
                <a:solidFill>
                  <a:srgbClr val="202124"/>
                </a:solidFill>
                <a:latin typeface="Roboto" panose="02000000000000000000" pitchFamily="2" charset="0"/>
                <a:hlinkClick r:id="rId3"/>
              </a:rPr>
              <a:t> </a:t>
            </a:r>
          </a:p>
          <a:p>
            <a:r>
              <a:rPr lang="en-IN" sz="1200" dirty="0">
                <a:solidFill>
                  <a:srgbClr val="202124"/>
                </a:solidFill>
                <a:latin typeface="Roboto" panose="02000000000000000000" pitchFamily="2" charset="0"/>
                <a:hlinkClick r:id="rId3"/>
              </a:rPr>
              <a:t>https://cloud.google.com/vpc/docs/routes</a:t>
            </a:r>
          </a:p>
          <a:p>
            <a:r>
              <a:rPr lang="en-IN" sz="1200" dirty="0">
                <a:solidFill>
                  <a:srgbClr val="202124"/>
                </a:solidFill>
                <a:latin typeface="Roboto" panose="02000000000000000000" pitchFamily="2" charset="0"/>
                <a:hlinkClick r:id="rId4"/>
              </a:rPr>
              <a:t> </a:t>
            </a:r>
          </a:p>
          <a:p>
            <a:r>
              <a:rPr lang="en-IN" sz="1200" dirty="0">
                <a:solidFill>
                  <a:srgbClr val="202124"/>
                </a:solidFill>
                <a:latin typeface="Roboto" panose="02000000000000000000" pitchFamily="2" charset="0"/>
                <a:hlinkClick r:id="rId4"/>
              </a:rPr>
              <a:t>https://cloud.google.com/vpc/docs/add-remove-network-tags</a:t>
            </a:r>
            <a:endParaRPr lang="en-IN" sz="1200" b="0" i="0" dirty="0">
              <a:solidFill>
                <a:srgbClr val="202124"/>
              </a:solidFill>
              <a:effectLst/>
              <a:latin typeface="Roboto" panose="02000000000000000000" pitchFamily="2" charset="0"/>
              <a:hlinkClick r:id="rId4"/>
            </a:endParaRPr>
          </a:p>
        </p:txBody>
      </p:sp>
    </p:spTree>
    <p:extLst>
      <p:ext uri="{BB962C8B-B14F-4D97-AF65-F5344CB8AC3E}">
        <p14:creationId xmlns:p14="http://schemas.microsoft.com/office/powerpoint/2010/main" val="459597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5EA199-EC0C-3244-9EA5-EE0DEE31D35A}"/>
              </a:ext>
            </a:extLst>
          </p:cNvPr>
          <p:cNvSpPr txBox="1"/>
          <p:nvPr/>
        </p:nvSpPr>
        <p:spPr>
          <a:xfrm>
            <a:off x="0" y="0"/>
            <a:ext cx="3159326" cy="369332"/>
          </a:xfrm>
          <a:prstGeom prst="rect">
            <a:avLst/>
          </a:prstGeom>
          <a:noFill/>
        </p:spPr>
        <p:txBody>
          <a:bodyPr wrap="none" rtlCol="0">
            <a:spAutoFit/>
          </a:bodyPr>
          <a:lstStyle/>
          <a:p>
            <a:r>
              <a:rPr lang="en-US" b="1" dirty="0"/>
              <a:t>Case Study </a:t>
            </a:r>
            <a:r>
              <a:rPr lang="en-US" dirty="0"/>
              <a:t>– </a:t>
            </a:r>
            <a:r>
              <a:rPr lang="en-US" dirty="0" err="1"/>
              <a:t>Mountkirk</a:t>
            </a:r>
            <a:r>
              <a:rPr lang="en-US" dirty="0"/>
              <a:t> Games </a:t>
            </a:r>
          </a:p>
        </p:txBody>
      </p:sp>
    </p:spTree>
    <p:extLst>
      <p:ext uri="{BB962C8B-B14F-4D97-AF65-F5344CB8AC3E}">
        <p14:creationId xmlns:p14="http://schemas.microsoft.com/office/powerpoint/2010/main" val="518353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047C68-D071-AF49-9327-B77D9CDB4569}"/>
              </a:ext>
            </a:extLst>
          </p:cNvPr>
          <p:cNvSpPr/>
          <p:nvPr/>
        </p:nvSpPr>
        <p:spPr>
          <a:xfrm>
            <a:off x="229268" y="299334"/>
            <a:ext cx="11076972" cy="6186309"/>
          </a:xfrm>
          <a:prstGeom prst="rect">
            <a:avLst/>
          </a:prstGeom>
        </p:spPr>
        <p:txBody>
          <a:bodyPr wrap="square">
            <a:spAutoFit/>
          </a:bodyPr>
          <a:lstStyle/>
          <a:p>
            <a:r>
              <a:rPr lang="en-IN" sz="1200" dirty="0" err="1">
                <a:solidFill>
                  <a:srgbClr val="D93025"/>
                </a:solidFill>
                <a:latin typeface="Google Sans"/>
              </a:rPr>
              <a:t>Mountkirk</a:t>
            </a:r>
            <a:r>
              <a:rPr lang="en-IN" sz="1200" dirty="0">
                <a:solidFill>
                  <a:srgbClr val="D93025"/>
                </a:solidFill>
                <a:latin typeface="Google Sans"/>
              </a:rPr>
              <a:t> Games has deployed their new backend on Google Cloud Platform (GCP). You want to create a thorough testing process for new versions of the backend before they are released to the public. You want the testing environment to scale in an economical way. How should you design the process?</a:t>
            </a:r>
          </a:p>
          <a:p>
            <a:r>
              <a:rPr lang="en-IN" sz="1200" dirty="0">
                <a:solidFill>
                  <a:srgbClr val="70757A"/>
                </a:solidFill>
                <a:latin typeface="Roboto" panose="02000000000000000000" pitchFamily="2" charset="0"/>
              </a:rPr>
              <a:t>A. Create a scalable environment in Google Cloud for simulating production load.</a:t>
            </a:r>
            <a:endParaRPr lang="en-IN" sz="1200" dirty="0">
              <a:solidFill>
                <a:srgbClr val="202124"/>
              </a:solidFill>
              <a:latin typeface="Roboto" panose="02000000000000000000" pitchFamily="2" charset="0"/>
            </a:endParaRPr>
          </a:p>
          <a:p>
            <a:r>
              <a:rPr lang="en-IN" sz="1200" dirty="0">
                <a:solidFill>
                  <a:srgbClr val="70757A"/>
                </a:solidFill>
                <a:latin typeface="Roboto" panose="02000000000000000000" pitchFamily="2" charset="0"/>
              </a:rPr>
              <a:t>B. Use the existing infrastructure to test the Google Cloud-based backend at scale.</a:t>
            </a:r>
            <a:endParaRPr lang="en-IN" sz="1200" dirty="0">
              <a:solidFill>
                <a:srgbClr val="202124"/>
              </a:solidFill>
              <a:latin typeface="Roboto" panose="02000000000000000000" pitchFamily="2" charset="0"/>
            </a:endParaRPr>
          </a:p>
          <a:p>
            <a:r>
              <a:rPr lang="en-IN" sz="1200" dirty="0">
                <a:solidFill>
                  <a:srgbClr val="70757A"/>
                </a:solidFill>
                <a:latin typeface="Roboto" panose="02000000000000000000" pitchFamily="2" charset="0"/>
              </a:rPr>
              <a:t>C. Build stress tests into each component of your application and use resources from the already deployed production backend to simulate load.</a:t>
            </a:r>
            <a:endParaRPr lang="en-IN" sz="1200" dirty="0">
              <a:solidFill>
                <a:srgbClr val="202124"/>
              </a:solidFill>
              <a:latin typeface="Roboto" panose="02000000000000000000" pitchFamily="2" charset="0"/>
            </a:endParaRPr>
          </a:p>
          <a:p>
            <a:r>
              <a:rPr lang="en-IN" sz="1200" dirty="0">
                <a:solidFill>
                  <a:srgbClr val="202124"/>
                </a:solidFill>
                <a:latin typeface="Roboto" panose="02000000000000000000" pitchFamily="2" charset="0"/>
              </a:rPr>
              <a:t>D. Create a set of static environments in Google Cloud to test different levels of load—for example, high, medium, and low.</a:t>
            </a:r>
          </a:p>
          <a:p>
            <a:r>
              <a:rPr lang="en-IN" sz="1200" dirty="0">
                <a:solidFill>
                  <a:srgbClr val="202124"/>
                </a:solidFill>
                <a:latin typeface="Roboto" panose="02000000000000000000" pitchFamily="2" charset="0"/>
              </a:rPr>
              <a:t> </a:t>
            </a:r>
          </a:p>
          <a:p>
            <a:endParaRPr lang="en-IN" sz="1200" dirty="0">
              <a:solidFill>
                <a:srgbClr val="202124"/>
              </a:solidFill>
              <a:latin typeface="Roboto" panose="02000000000000000000" pitchFamily="2" charset="0"/>
            </a:endParaRPr>
          </a:p>
          <a:p>
            <a:endParaRPr lang="en-IN" sz="1200" dirty="0">
              <a:solidFill>
                <a:srgbClr val="202124"/>
              </a:solidFill>
              <a:latin typeface="Roboto" panose="02000000000000000000" pitchFamily="2" charset="0"/>
            </a:endParaRPr>
          </a:p>
          <a:p>
            <a:endParaRPr lang="en-IN" sz="1200" dirty="0">
              <a:solidFill>
                <a:srgbClr val="202124"/>
              </a:solidFill>
              <a:latin typeface="Roboto" panose="02000000000000000000" pitchFamily="2" charset="0"/>
            </a:endParaRPr>
          </a:p>
          <a:p>
            <a:endParaRPr lang="en-IN" sz="1200" dirty="0">
              <a:solidFill>
                <a:srgbClr val="202124"/>
              </a:solidFill>
              <a:latin typeface="Roboto" panose="02000000000000000000" pitchFamily="2" charset="0"/>
            </a:endParaRPr>
          </a:p>
          <a:p>
            <a:endParaRPr lang="en-IN" sz="1200" dirty="0">
              <a:solidFill>
                <a:srgbClr val="202124"/>
              </a:solidFill>
              <a:latin typeface="Roboto" panose="02000000000000000000" pitchFamily="2" charset="0"/>
            </a:endParaRPr>
          </a:p>
          <a:p>
            <a:endParaRPr lang="en-IN" sz="1200" dirty="0">
              <a:solidFill>
                <a:srgbClr val="202124"/>
              </a:solidFill>
              <a:latin typeface="Roboto" panose="02000000000000000000" pitchFamily="2" charset="0"/>
            </a:endParaRPr>
          </a:p>
          <a:p>
            <a:endParaRPr lang="en-IN" sz="1200" dirty="0">
              <a:solidFill>
                <a:srgbClr val="202124"/>
              </a:solidFill>
              <a:latin typeface="Roboto" panose="02000000000000000000" pitchFamily="2" charset="0"/>
            </a:endParaRPr>
          </a:p>
          <a:p>
            <a:endParaRPr lang="en-IN" sz="1200" dirty="0">
              <a:solidFill>
                <a:srgbClr val="202124"/>
              </a:solidFill>
              <a:latin typeface="Roboto" panose="02000000000000000000" pitchFamily="2" charset="0"/>
            </a:endParaRPr>
          </a:p>
          <a:p>
            <a:endParaRPr lang="en-IN" sz="1200" dirty="0">
              <a:solidFill>
                <a:srgbClr val="202124"/>
              </a:solidFill>
              <a:latin typeface="Roboto" panose="02000000000000000000" pitchFamily="2" charset="0"/>
            </a:endParaRPr>
          </a:p>
          <a:p>
            <a:r>
              <a:rPr lang="en-IN" sz="1200" dirty="0">
                <a:solidFill>
                  <a:srgbClr val="70757A"/>
                </a:solidFill>
                <a:latin typeface="Google Sans"/>
              </a:rPr>
              <a:t>Correct answer</a:t>
            </a:r>
          </a:p>
          <a:p>
            <a:r>
              <a:rPr lang="en-IN" sz="1200" dirty="0">
                <a:solidFill>
                  <a:srgbClr val="202124"/>
                </a:solidFill>
                <a:latin typeface="Roboto" panose="02000000000000000000" pitchFamily="2" charset="0"/>
              </a:rPr>
              <a:t>A. Create a scalable environment in Google Cloud for simulating production load.</a:t>
            </a:r>
          </a:p>
          <a:p>
            <a:r>
              <a:rPr lang="en-IN" sz="1200" dirty="0">
                <a:solidFill>
                  <a:srgbClr val="202124"/>
                </a:solidFill>
                <a:latin typeface="Roboto" panose="02000000000000000000" pitchFamily="2" charset="0"/>
              </a:rPr>
              <a:t>Feedback</a:t>
            </a:r>
          </a:p>
          <a:p>
            <a:r>
              <a:rPr lang="en-IN" sz="1200" i="1" dirty="0">
                <a:solidFill>
                  <a:srgbClr val="202124"/>
                </a:solidFill>
                <a:latin typeface="Roboto" panose="02000000000000000000" pitchFamily="2" charset="0"/>
              </a:rPr>
              <a:t>A is correct because simulating production load in Google Cloud can scale in an economical way.</a:t>
            </a:r>
            <a:br>
              <a:rPr lang="en-IN" sz="1200" i="1" dirty="0">
                <a:solidFill>
                  <a:srgbClr val="202124"/>
                </a:solidFill>
                <a:latin typeface="Roboto" panose="02000000000000000000" pitchFamily="2" charset="0"/>
              </a:rPr>
            </a:br>
            <a:br>
              <a:rPr lang="en-IN" sz="1200" i="1" dirty="0">
                <a:solidFill>
                  <a:srgbClr val="202124"/>
                </a:solidFill>
                <a:latin typeface="Roboto" panose="02000000000000000000" pitchFamily="2" charset="0"/>
              </a:rPr>
            </a:br>
            <a:r>
              <a:rPr lang="en-IN" sz="1200" i="1" dirty="0">
                <a:solidFill>
                  <a:srgbClr val="202124"/>
                </a:solidFill>
                <a:latin typeface="Roboto" panose="02000000000000000000" pitchFamily="2" charset="0"/>
              </a:rPr>
              <a:t>B is not correct because one of the pain points about the existing infrastructure was precisely that the environment did not scale well.</a:t>
            </a:r>
            <a:br>
              <a:rPr lang="en-IN" sz="1200" i="1" dirty="0">
                <a:solidFill>
                  <a:srgbClr val="202124"/>
                </a:solidFill>
                <a:latin typeface="Roboto" panose="02000000000000000000" pitchFamily="2" charset="0"/>
              </a:rPr>
            </a:br>
            <a:br>
              <a:rPr lang="en-IN" sz="1200" i="1" dirty="0">
                <a:solidFill>
                  <a:srgbClr val="202124"/>
                </a:solidFill>
                <a:latin typeface="Roboto" panose="02000000000000000000" pitchFamily="2" charset="0"/>
              </a:rPr>
            </a:br>
            <a:r>
              <a:rPr lang="en-IN" sz="1200" i="1" dirty="0">
                <a:solidFill>
                  <a:srgbClr val="202124"/>
                </a:solidFill>
                <a:latin typeface="Roboto" panose="02000000000000000000" pitchFamily="2" charset="0"/>
              </a:rPr>
              <a:t>C is not correct because it is a best practice to have a clear separation between test and production environments. Generating test load should not be done from a production environment.</a:t>
            </a:r>
            <a:br>
              <a:rPr lang="en-IN" sz="1200" i="1" dirty="0">
                <a:solidFill>
                  <a:srgbClr val="202124"/>
                </a:solidFill>
                <a:latin typeface="Roboto" panose="02000000000000000000" pitchFamily="2" charset="0"/>
              </a:rPr>
            </a:br>
            <a:br>
              <a:rPr lang="en-IN" sz="1200" i="1" dirty="0">
                <a:solidFill>
                  <a:srgbClr val="202124"/>
                </a:solidFill>
                <a:latin typeface="Roboto" panose="02000000000000000000" pitchFamily="2" charset="0"/>
              </a:rPr>
            </a:br>
            <a:r>
              <a:rPr lang="en-IN" sz="1200" i="1" dirty="0">
                <a:solidFill>
                  <a:srgbClr val="202124"/>
                </a:solidFill>
                <a:latin typeface="Roboto" panose="02000000000000000000" pitchFamily="2" charset="0"/>
              </a:rPr>
              <a:t>D is not correct because </a:t>
            </a:r>
            <a:r>
              <a:rPr lang="en-IN" sz="1200" i="1" dirty="0" err="1">
                <a:solidFill>
                  <a:srgbClr val="202124"/>
                </a:solidFill>
                <a:latin typeface="Roboto" panose="02000000000000000000" pitchFamily="2" charset="0"/>
              </a:rPr>
              <a:t>Mountkirk</a:t>
            </a:r>
            <a:r>
              <a:rPr lang="en-IN" sz="1200" i="1" dirty="0">
                <a:solidFill>
                  <a:srgbClr val="202124"/>
                </a:solidFill>
                <a:latin typeface="Roboto" panose="02000000000000000000" pitchFamily="2" charset="0"/>
              </a:rPr>
              <a:t> Games wants the testing environment to scale as needed. Defining several static environments for specific levels of load goes against this requirement.</a:t>
            </a:r>
            <a:br>
              <a:rPr lang="en-IN" sz="1200" i="1" dirty="0">
                <a:solidFill>
                  <a:srgbClr val="202124"/>
                </a:solidFill>
                <a:latin typeface="Roboto" panose="02000000000000000000" pitchFamily="2" charset="0"/>
              </a:rPr>
            </a:br>
            <a:endParaRPr lang="en-IN" sz="1200" i="1" dirty="0">
              <a:solidFill>
                <a:srgbClr val="202124"/>
              </a:solidFill>
              <a:latin typeface="Roboto" panose="02000000000000000000" pitchFamily="2" charset="0"/>
            </a:endParaRPr>
          </a:p>
          <a:p>
            <a:r>
              <a:rPr lang="en-IN" sz="1200" dirty="0">
                <a:solidFill>
                  <a:srgbClr val="202124"/>
                </a:solidFill>
                <a:latin typeface="Roboto" panose="02000000000000000000" pitchFamily="2" charset="0"/>
                <a:hlinkClick r:id="rId2"/>
              </a:rPr>
              <a:t> </a:t>
            </a:r>
          </a:p>
          <a:p>
            <a:r>
              <a:rPr lang="en-IN" sz="1200" dirty="0">
                <a:solidFill>
                  <a:srgbClr val="202124"/>
                </a:solidFill>
                <a:latin typeface="Roboto" panose="02000000000000000000" pitchFamily="2" charset="0"/>
                <a:hlinkClick r:id="rId2"/>
              </a:rPr>
              <a:t>https://cloud.google.com/community/tutorials/load-testing-iot-using-gcp-and-locust</a:t>
            </a:r>
          </a:p>
          <a:p>
            <a:r>
              <a:rPr lang="en-IN" sz="1200" dirty="0">
                <a:solidFill>
                  <a:srgbClr val="202124"/>
                </a:solidFill>
                <a:latin typeface="Roboto" panose="02000000000000000000" pitchFamily="2" charset="0"/>
                <a:hlinkClick r:id="rId3"/>
              </a:rPr>
              <a:t> </a:t>
            </a:r>
          </a:p>
          <a:p>
            <a:r>
              <a:rPr lang="en-IN" sz="1200" dirty="0">
                <a:solidFill>
                  <a:srgbClr val="202124"/>
                </a:solidFill>
                <a:latin typeface="Roboto" panose="02000000000000000000" pitchFamily="2" charset="0"/>
                <a:hlinkClick r:id="rId3"/>
              </a:rPr>
              <a:t>https://github.com/GoogleCloudPlatform/distributed-load-testing-using-kubernetes</a:t>
            </a:r>
            <a:endParaRPr lang="en-IN" sz="1200" b="0" i="0" dirty="0">
              <a:solidFill>
                <a:srgbClr val="202124"/>
              </a:solidFill>
              <a:effectLst/>
              <a:latin typeface="Roboto" panose="02000000000000000000" pitchFamily="2" charset="0"/>
              <a:hlinkClick r:id="rId3"/>
            </a:endParaRPr>
          </a:p>
        </p:txBody>
      </p:sp>
    </p:spTree>
    <p:extLst>
      <p:ext uri="{BB962C8B-B14F-4D97-AF65-F5344CB8AC3E}">
        <p14:creationId xmlns:p14="http://schemas.microsoft.com/office/powerpoint/2010/main" val="6727682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523DC4-9D35-7C48-B980-9763850312AA}"/>
              </a:ext>
            </a:extLst>
          </p:cNvPr>
          <p:cNvSpPr/>
          <p:nvPr/>
        </p:nvSpPr>
        <p:spPr>
          <a:xfrm>
            <a:off x="389681" y="283061"/>
            <a:ext cx="11412638" cy="6370975"/>
          </a:xfrm>
          <a:prstGeom prst="rect">
            <a:avLst/>
          </a:prstGeom>
        </p:spPr>
        <p:txBody>
          <a:bodyPr wrap="square">
            <a:spAutoFit/>
          </a:bodyPr>
          <a:lstStyle/>
          <a:p>
            <a:br>
              <a:rPr lang="en-IN" sz="1200" dirty="0">
                <a:solidFill>
                  <a:srgbClr val="D93025"/>
                </a:solidFill>
                <a:latin typeface="Google Sans"/>
              </a:rPr>
            </a:br>
            <a:r>
              <a:rPr lang="en-IN" sz="1200" dirty="0">
                <a:solidFill>
                  <a:srgbClr val="D93025"/>
                </a:solidFill>
                <a:latin typeface="Google Sans"/>
              </a:rPr>
              <a:t>To reduce costs, the Director of Engineering has required all developers to move their development infrastructure resources from on-premises virtual machines (VMs) to Google Cloud. These resources go through multiple start/stop events during the day and require state to persist. You have been asked to design the process of running a development environment in Google Cloud while providing cost visibility to the finance department. Which two steps should you take? (choose two)</a:t>
            </a:r>
          </a:p>
          <a:p>
            <a:r>
              <a:rPr lang="en-IN" sz="1200" dirty="0">
                <a:solidFill>
                  <a:srgbClr val="70757A"/>
                </a:solidFill>
                <a:latin typeface="Roboto" panose="02000000000000000000" pitchFamily="2" charset="0"/>
              </a:rPr>
              <a:t>A. Use persistent disks to store the state. Start and stop the VM as needed.</a:t>
            </a:r>
            <a:endParaRPr lang="en-IN" sz="1200" dirty="0">
              <a:solidFill>
                <a:srgbClr val="202124"/>
              </a:solidFill>
              <a:latin typeface="Roboto" panose="02000000000000000000" pitchFamily="2" charset="0"/>
            </a:endParaRPr>
          </a:p>
          <a:p>
            <a:r>
              <a:rPr lang="en-IN" sz="1200" dirty="0">
                <a:solidFill>
                  <a:srgbClr val="70757A"/>
                </a:solidFill>
                <a:latin typeface="Roboto" panose="02000000000000000000" pitchFamily="2" charset="0"/>
              </a:rPr>
              <a:t>B. Use the --auto-delete flag on all persistent disks before stopping the VM.</a:t>
            </a:r>
            <a:endParaRPr lang="en-IN" sz="1200" dirty="0">
              <a:solidFill>
                <a:srgbClr val="202124"/>
              </a:solidFill>
              <a:latin typeface="Roboto" panose="02000000000000000000" pitchFamily="2" charset="0"/>
            </a:endParaRPr>
          </a:p>
          <a:p>
            <a:r>
              <a:rPr lang="en-IN" sz="1200" dirty="0">
                <a:solidFill>
                  <a:srgbClr val="70757A"/>
                </a:solidFill>
                <a:latin typeface="Roboto" panose="02000000000000000000" pitchFamily="2" charset="0"/>
              </a:rPr>
              <a:t>C. Apply VM CPU utilization label and include it in the </a:t>
            </a:r>
            <a:r>
              <a:rPr lang="en-IN" sz="1200" dirty="0" err="1">
                <a:solidFill>
                  <a:srgbClr val="70757A"/>
                </a:solidFill>
                <a:latin typeface="Roboto" panose="02000000000000000000" pitchFamily="2" charset="0"/>
              </a:rPr>
              <a:t>BigQuery</a:t>
            </a:r>
            <a:r>
              <a:rPr lang="en-IN" sz="1200" dirty="0">
                <a:solidFill>
                  <a:srgbClr val="70757A"/>
                </a:solidFill>
                <a:latin typeface="Roboto" panose="02000000000000000000" pitchFamily="2" charset="0"/>
              </a:rPr>
              <a:t> billing export.</a:t>
            </a:r>
            <a:endParaRPr lang="en-IN" sz="1200" dirty="0">
              <a:solidFill>
                <a:srgbClr val="202124"/>
              </a:solidFill>
              <a:latin typeface="Roboto" panose="02000000000000000000" pitchFamily="2" charset="0"/>
            </a:endParaRPr>
          </a:p>
          <a:p>
            <a:r>
              <a:rPr lang="en-IN" sz="1200" dirty="0">
                <a:solidFill>
                  <a:srgbClr val="202124"/>
                </a:solidFill>
                <a:latin typeface="Roboto" panose="02000000000000000000" pitchFamily="2" charset="0"/>
              </a:rPr>
              <a:t>D. Use </a:t>
            </a:r>
            <a:r>
              <a:rPr lang="en-IN" sz="1200" dirty="0" err="1">
                <a:solidFill>
                  <a:srgbClr val="202124"/>
                </a:solidFill>
                <a:latin typeface="Roboto" panose="02000000000000000000" pitchFamily="2" charset="0"/>
              </a:rPr>
              <a:t>BigQuery</a:t>
            </a:r>
            <a:r>
              <a:rPr lang="en-IN" sz="1200" dirty="0">
                <a:solidFill>
                  <a:srgbClr val="202124"/>
                </a:solidFill>
                <a:latin typeface="Roboto" panose="02000000000000000000" pitchFamily="2" charset="0"/>
              </a:rPr>
              <a:t> billing export and labels to relate cost to groups.</a:t>
            </a:r>
          </a:p>
          <a:p>
            <a:r>
              <a:rPr lang="en-IN" sz="1200" dirty="0">
                <a:solidFill>
                  <a:srgbClr val="202124"/>
                </a:solidFill>
                <a:latin typeface="Roboto" panose="02000000000000000000" pitchFamily="2" charset="0"/>
              </a:rPr>
              <a:t>E. Store all state in a Local SSD, snapshot the persistent disks, and terminate the VM.</a:t>
            </a:r>
          </a:p>
          <a:p>
            <a:r>
              <a:rPr lang="en-IN" sz="1200" dirty="0">
                <a:solidFill>
                  <a:srgbClr val="202124"/>
                </a:solidFill>
                <a:latin typeface="Roboto" panose="02000000000000000000" pitchFamily="2" charset="0"/>
              </a:rPr>
              <a:t> </a:t>
            </a:r>
          </a:p>
          <a:p>
            <a:endParaRPr lang="en-IN" sz="1200" dirty="0">
              <a:solidFill>
                <a:srgbClr val="202124"/>
              </a:solidFill>
              <a:latin typeface="Roboto" panose="02000000000000000000" pitchFamily="2" charset="0"/>
            </a:endParaRPr>
          </a:p>
          <a:p>
            <a:endParaRPr lang="en-IN" sz="1200" dirty="0">
              <a:solidFill>
                <a:srgbClr val="202124"/>
              </a:solidFill>
              <a:latin typeface="Roboto" panose="02000000000000000000" pitchFamily="2" charset="0"/>
            </a:endParaRPr>
          </a:p>
          <a:p>
            <a:endParaRPr lang="en-IN" sz="1200" dirty="0">
              <a:solidFill>
                <a:srgbClr val="202124"/>
              </a:solidFill>
              <a:latin typeface="Roboto" panose="02000000000000000000" pitchFamily="2" charset="0"/>
            </a:endParaRPr>
          </a:p>
          <a:p>
            <a:r>
              <a:rPr lang="en-IN" sz="1200" dirty="0">
                <a:solidFill>
                  <a:srgbClr val="70757A"/>
                </a:solidFill>
                <a:latin typeface="Google Sans"/>
              </a:rPr>
              <a:t>Correct answer</a:t>
            </a:r>
          </a:p>
          <a:p>
            <a:r>
              <a:rPr lang="en-IN" sz="1200" dirty="0">
                <a:solidFill>
                  <a:srgbClr val="202124"/>
                </a:solidFill>
                <a:latin typeface="Roboto" panose="02000000000000000000" pitchFamily="2" charset="0"/>
              </a:rPr>
              <a:t>A. Use persistent disks to store the state. Start and stop the VM as needed.</a:t>
            </a:r>
          </a:p>
          <a:p>
            <a:r>
              <a:rPr lang="en-IN" sz="1200" dirty="0">
                <a:solidFill>
                  <a:srgbClr val="202124"/>
                </a:solidFill>
                <a:latin typeface="Roboto" panose="02000000000000000000" pitchFamily="2" charset="0"/>
              </a:rPr>
              <a:t>D. Use </a:t>
            </a:r>
            <a:r>
              <a:rPr lang="en-IN" sz="1200" dirty="0" err="1">
                <a:solidFill>
                  <a:srgbClr val="202124"/>
                </a:solidFill>
                <a:latin typeface="Roboto" panose="02000000000000000000" pitchFamily="2" charset="0"/>
              </a:rPr>
              <a:t>BigQuery</a:t>
            </a:r>
            <a:r>
              <a:rPr lang="en-IN" sz="1200" dirty="0">
                <a:solidFill>
                  <a:srgbClr val="202124"/>
                </a:solidFill>
                <a:latin typeface="Roboto" panose="02000000000000000000" pitchFamily="2" charset="0"/>
              </a:rPr>
              <a:t> billing export and labels to relate cost to groups.</a:t>
            </a:r>
          </a:p>
          <a:p>
            <a:r>
              <a:rPr lang="en-IN" sz="1200" dirty="0">
                <a:solidFill>
                  <a:srgbClr val="202124"/>
                </a:solidFill>
                <a:latin typeface="Roboto" panose="02000000000000000000" pitchFamily="2" charset="0"/>
              </a:rPr>
              <a:t>Feedback</a:t>
            </a:r>
          </a:p>
          <a:p>
            <a:r>
              <a:rPr lang="en-IN" sz="1200" i="1" dirty="0">
                <a:solidFill>
                  <a:srgbClr val="202124"/>
                </a:solidFill>
                <a:latin typeface="Roboto" panose="02000000000000000000" pitchFamily="2" charset="0"/>
              </a:rPr>
              <a:t>A is correct because persistent disks will not be deleted when an instance is stopped.</a:t>
            </a:r>
            <a:br>
              <a:rPr lang="en-IN" sz="1200" i="1" dirty="0">
                <a:solidFill>
                  <a:srgbClr val="202124"/>
                </a:solidFill>
                <a:latin typeface="Roboto" panose="02000000000000000000" pitchFamily="2" charset="0"/>
              </a:rPr>
            </a:br>
            <a:br>
              <a:rPr lang="en-IN" sz="1200" i="1" dirty="0">
                <a:solidFill>
                  <a:srgbClr val="202124"/>
                </a:solidFill>
                <a:latin typeface="Roboto" panose="02000000000000000000" pitchFamily="2" charset="0"/>
              </a:rPr>
            </a:br>
            <a:r>
              <a:rPr lang="en-IN" sz="1200" i="1" dirty="0">
                <a:solidFill>
                  <a:srgbClr val="202124"/>
                </a:solidFill>
                <a:latin typeface="Roboto" panose="02000000000000000000" pitchFamily="2" charset="0"/>
              </a:rPr>
              <a:t>B is not correct because the --auto-delete flag has no effect unless the instance is deleted. Stopping an instance does not delete the instance or the attached persistent disks.</a:t>
            </a:r>
            <a:br>
              <a:rPr lang="en-IN" sz="1200" i="1" dirty="0">
                <a:solidFill>
                  <a:srgbClr val="202124"/>
                </a:solidFill>
                <a:latin typeface="Roboto" panose="02000000000000000000" pitchFamily="2" charset="0"/>
              </a:rPr>
            </a:br>
            <a:br>
              <a:rPr lang="en-IN" sz="1200" i="1" dirty="0">
                <a:solidFill>
                  <a:srgbClr val="202124"/>
                </a:solidFill>
                <a:latin typeface="Roboto" panose="02000000000000000000" pitchFamily="2" charset="0"/>
              </a:rPr>
            </a:br>
            <a:r>
              <a:rPr lang="en-IN" sz="1200" i="1" dirty="0">
                <a:solidFill>
                  <a:srgbClr val="202124"/>
                </a:solidFill>
                <a:latin typeface="Roboto" panose="02000000000000000000" pitchFamily="2" charset="0"/>
              </a:rPr>
              <a:t>C is not correct because labels are used to organize instances, not to monitor metrics.</a:t>
            </a:r>
            <a:br>
              <a:rPr lang="en-IN" sz="1200" i="1" dirty="0">
                <a:solidFill>
                  <a:srgbClr val="202124"/>
                </a:solidFill>
                <a:latin typeface="Roboto" panose="02000000000000000000" pitchFamily="2" charset="0"/>
              </a:rPr>
            </a:br>
            <a:br>
              <a:rPr lang="en-IN" sz="1200" i="1" dirty="0">
                <a:solidFill>
                  <a:srgbClr val="202124"/>
                </a:solidFill>
                <a:latin typeface="Roboto" panose="02000000000000000000" pitchFamily="2" charset="0"/>
              </a:rPr>
            </a:br>
            <a:r>
              <a:rPr lang="en-IN" sz="1200" i="1" dirty="0">
                <a:solidFill>
                  <a:srgbClr val="202124"/>
                </a:solidFill>
                <a:latin typeface="Roboto" panose="02000000000000000000" pitchFamily="2" charset="0"/>
              </a:rPr>
              <a:t>D is correct because exporting daily usage and cost estimates automatically throughout the day to a </a:t>
            </a:r>
            <a:r>
              <a:rPr lang="en-IN" sz="1200" i="1" dirty="0" err="1">
                <a:solidFill>
                  <a:srgbClr val="202124"/>
                </a:solidFill>
                <a:latin typeface="Roboto" panose="02000000000000000000" pitchFamily="2" charset="0"/>
              </a:rPr>
              <a:t>BigQuery</a:t>
            </a:r>
            <a:r>
              <a:rPr lang="en-IN" sz="1200" i="1" dirty="0">
                <a:solidFill>
                  <a:srgbClr val="202124"/>
                </a:solidFill>
                <a:latin typeface="Roboto" panose="02000000000000000000" pitchFamily="2" charset="0"/>
              </a:rPr>
              <a:t> dataset is a good way of providing visibility to the finance department. Labels can then be used to group the costs based on team or cost </a:t>
            </a:r>
            <a:r>
              <a:rPr lang="en-IN" sz="1200" i="1" dirty="0" err="1">
                <a:solidFill>
                  <a:srgbClr val="202124"/>
                </a:solidFill>
                <a:latin typeface="Roboto" panose="02000000000000000000" pitchFamily="2" charset="0"/>
              </a:rPr>
              <a:t>center</a:t>
            </a:r>
            <a:r>
              <a:rPr lang="en-IN" sz="1200" i="1" dirty="0">
                <a:solidFill>
                  <a:srgbClr val="202124"/>
                </a:solidFill>
                <a:latin typeface="Roboto" panose="02000000000000000000" pitchFamily="2" charset="0"/>
              </a:rPr>
              <a:t>.</a:t>
            </a:r>
            <a:br>
              <a:rPr lang="en-IN" sz="1200" i="1" dirty="0">
                <a:solidFill>
                  <a:srgbClr val="202124"/>
                </a:solidFill>
                <a:latin typeface="Roboto" panose="02000000000000000000" pitchFamily="2" charset="0"/>
              </a:rPr>
            </a:br>
            <a:br>
              <a:rPr lang="en-IN" sz="1200" i="1" dirty="0">
                <a:solidFill>
                  <a:srgbClr val="202124"/>
                </a:solidFill>
                <a:latin typeface="Roboto" panose="02000000000000000000" pitchFamily="2" charset="0"/>
              </a:rPr>
            </a:br>
            <a:r>
              <a:rPr lang="en-IN" sz="1200" i="1" dirty="0">
                <a:solidFill>
                  <a:srgbClr val="202124"/>
                </a:solidFill>
                <a:latin typeface="Roboto" panose="02000000000000000000" pitchFamily="2" charset="0"/>
              </a:rPr>
              <a:t>E is not correct because the state stored </a:t>
            </a:r>
            <a:r>
              <a:rPr lang="en-IN" sz="1200" i="1" dirty="0">
                <a:solidFill>
                  <a:srgbClr val="202124"/>
                </a:solidFill>
                <a:highlight>
                  <a:srgbClr val="FFFF00"/>
                </a:highlight>
                <a:latin typeface="Roboto" panose="02000000000000000000" pitchFamily="2" charset="0"/>
              </a:rPr>
              <a:t>in local SSDs will be lost when the instance is stopped.</a:t>
            </a:r>
            <a:endParaRPr lang="en-IN" sz="1200" dirty="0">
              <a:solidFill>
                <a:srgbClr val="202124"/>
              </a:solidFill>
              <a:highlight>
                <a:srgbClr val="FFFF00"/>
              </a:highlight>
              <a:latin typeface="Roboto" panose="02000000000000000000" pitchFamily="2" charset="0"/>
              <a:hlinkClick r:id="rId2"/>
            </a:endParaRPr>
          </a:p>
          <a:p>
            <a:r>
              <a:rPr lang="en-IN" sz="1200" dirty="0">
                <a:solidFill>
                  <a:srgbClr val="202124"/>
                </a:solidFill>
                <a:latin typeface="Roboto" panose="02000000000000000000" pitchFamily="2" charset="0"/>
                <a:hlinkClick r:id="rId2"/>
              </a:rPr>
              <a:t>https://cloud.google.com/compute/docs/instances/instance-life-cycle</a:t>
            </a:r>
            <a:endParaRPr lang="en-IN" sz="1200" dirty="0">
              <a:solidFill>
                <a:srgbClr val="202124"/>
              </a:solidFill>
              <a:latin typeface="Roboto" panose="02000000000000000000" pitchFamily="2" charset="0"/>
              <a:hlinkClick r:id="rId3"/>
            </a:endParaRPr>
          </a:p>
          <a:p>
            <a:r>
              <a:rPr lang="en-IN" sz="1200" dirty="0">
                <a:solidFill>
                  <a:srgbClr val="202124"/>
                </a:solidFill>
                <a:latin typeface="Roboto" panose="02000000000000000000" pitchFamily="2" charset="0"/>
                <a:hlinkClick r:id="rId3"/>
              </a:rPr>
              <a:t>https://cloud.google.com/sdk/gcloud/reference/compute/instances/set-disk-auto-delete#--auto-delete</a:t>
            </a:r>
            <a:endParaRPr lang="en-IN" sz="1200" dirty="0">
              <a:solidFill>
                <a:srgbClr val="202124"/>
              </a:solidFill>
              <a:latin typeface="Roboto" panose="02000000000000000000" pitchFamily="2" charset="0"/>
              <a:hlinkClick r:id="rId4"/>
            </a:endParaRPr>
          </a:p>
          <a:p>
            <a:r>
              <a:rPr lang="en-IN" sz="1200" dirty="0">
                <a:solidFill>
                  <a:srgbClr val="202124"/>
                </a:solidFill>
                <a:latin typeface="Roboto" panose="02000000000000000000" pitchFamily="2" charset="0"/>
                <a:hlinkClick r:id="rId4"/>
              </a:rPr>
              <a:t>https://cloud.google.com/sdk/gcloud/reference/compute/instances/create#--disk</a:t>
            </a:r>
            <a:endParaRPr lang="en-IN" sz="1200" dirty="0">
              <a:solidFill>
                <a:srgbClr val="202124"/>
              </a:solidFill>
              <a:latin typeface="Roboto" panose="02000000000000000000" pitchFamily="2" charset="0"/>
              <a:hlinkClick r:id="rId5"/>
            </a:endParaRPr>
          </a:p>
          <a:p>
            <a:r>
              <a:rPr lang="en-IN" sz="1200" dirty="0">
                <a:solidFill>
                  <a:srgbClr val="202124"/>
                </a:solidFill>
                <a:latin typeface="Roboto" panose="02000000000000000000" pitchFamily="2" charset="0"/>
                <a:hlinkClick r:id="rId5"/>
              </a:rPr>
              <a:t>https://cloud.google.com/compute/docs/disks/local-ssd#data_persistence</a:t>
            </a:r>
            <a:endParaRPr lang="en-IN" sz="1200" dirty="0">
              <a:solidFill>
                <a:srgbClr val="202124"/>
              </a:solidFill>
              <a:latin typeface="Roboto" panose="02000000000000000000" pitchFamily="2" charset="0"/>
              <a:hlinkClick r:id="rId6"/>
            </a:endParaRPr>
          </a:p>
          <a:p>
            <a:r>
              <a:rPr lang="en-IN" sz="1200" dirty="0">
                <a:solidFill>
                  <a:srgbClr val="202124"/>
                </a:solidFill>
                <a:latin typeface="Roboto" panose="02000000000000000000" pitchFamily="2" charset="0"/>
                <a:hlinkClick r:id="rId6"/>
              </a:rPr>
              <a:t>https://cloud.google.com/billing/docs/how-to/export-data-bigquery</a:t>
            </a:r>
            <a:endParaRPr lang="en-IN" sz="1200" dirty="0">
              <a:solidFill>
                <a:srgbClr val="202124"/>
              </a:solidFill>
              <a:latin typeface="Roboto" panose="02000000000000000000" pitchFamily="2" charset="0"/>
              <a:hlinkClick r:id="rId7"/>
            </a:endParaRPr>
          </a:p>
          <a:p>
            <a:r>
              <a:rPr lang="en-IN" sz="1200" dirty="0">
                <a:solidFill>
                  <a:srgbClr val="202124"/>
                </a:solidFill>
                <a:latin typeface="Roboto" panose="02000000000000000000" pitchFamily="2" charset="0"/>
                <a:hlinkClick r:id="rId7"/>
              </a:rPr>
              <a:t>https://cloud.google.com/resource-manager/docs/creating-managing-labels</a:t>
            </a:r>
            <a:endParaRPr lang="en-IN" sz="1200" b="0" i="0" dirty="0">
              <a:solidFill>
                <a:srgbClr val="202124"/>
              </a:solidFill>
              <a:effectLst/>
              <a:latin typeface="Roboto" panose="02000000000000000000" pitchFamily="2" charset="0"/>
              <a:hlinkClick r:id="rId7"/>
            </a:endParaRPr>
          </a:p>
        </p:txBody>
      </p:sp>
    </p:spTree>
    <p:extLst>
      <p:ext uri="{BB962C8B-B14F-4D97-AF65-F5344CB8AC3E}">
        <p14:creationId xmlns:p14="http://schemas.microsoft.com/office/powerpoint/2010/main" val="1429834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378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3438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3197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8012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2427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7172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B9CC0-DE00-974A-AAA6-1C946788B389}"/>
              </a:ext>
            </a:extLst>
          </p:cNvPr>
          <p:cNvSpPr txBox="1"/>
          <p:nvPr/>
        </p:nvSpPr>
        <p:spPr>
          <a:xfrm>
            <a:off x="433754" y="222739"/>
            <a:ext cx="9447918" cy="1200329"/>
          </a:xfrm>
          <a:prstGeom prst="rect">
            <a:avLst/>
          </a:prstGeom>
          <a:noFill/>
        </p:spPr>
        <p:txBody>
          <a:bodyPr wrap="square" rtlCol="0">
            <a:spAutoFit/>
          </a:bodyPr>
          <a:lstStyle/>
          <a:p>
            <a:r>
              <a:rPr lang="en-US" dirty="0" err="1"/>
              <a:t>Wizlab</a:t>
            </a:r>
            <a:r>
              <a:rPr lang="en-US" dirty="0"/>
              <a:t> – paper 2   </a:t>
            </a:r>
            <a:r>
              <a:rPr lang="en-US" dirty="0">
                <a:hlinkClick r:id="rId2"/>
              </a:rPr>
              <a:t>https://www.whizlabs.com/learn/course/google-cloud-certified-professional-cloud-architect/239/quiz/14800/practice/start</a:t>
            </a:r>
            <a:endParaRPr lang="en-US" dirty="0"/>
          </a:p>
          <a:p>
            <a:r>
              <a:rPr lang="en-US" dirty="0"/>
              <a:t> </a:t>
            </a:r>
          </a:p>
          <a:p>
            <a:r>
              <a:rPr lang="en-US" dirty="0"/>
              <a:t> </a:t>
            </a:r>
          </a:p>
        </p:txBody>
      </p:sp>
    </p:spTree>
    <p:extLst>
      <p:ext uri="{BB962C8B-B14F-4D97-AF65-F5344CB8AC3E}">
        <p14:creationId xmlns:p14="http://schemas.microsoft.com/office/powerpoint/2010/main" val="12327970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129E38-0EC7-1142-AAFA-749EEB70D90C}"/>
              </a:ext>
            </a:extLst>
          </p:cNvPr>
          <p:cNvSpPr txBox="1"/>
          <p:nvPr/>
        </p:nvSpPr>
        <p:spPr>
          <a:xfrm>
            <a:off x="339969" y="386862"/>
            <a:ext cx="12992531" cy="1754326"/>
          </a:xfrm>
          <a:prstGeom prst="rect">
            <a:avLst/>
          </a:prstGeom>
          <a:noFill/>
        </p:spPr>
        <p:txBody>
          <a:bodyPr wrap="none" rtlCol="0">
            <a:spAutoFit/>
          </a:bodyPr>
          <a:lstStyle/>
          <a:p>
            <a:pPr marL="342900" indent="-342900">
              <a:buAutoNum type="arabicPeriod"/>
            </a:pPr>
            <a:r>
              <a:rPr lang="en-US" dirty="0"/>
              <a:t>what is federated mode in cluster</a:t>
            </a:r>
          </a:p>
          <a:p>
            <a:pPr marL="342900" indent="-342900">
              <a:buAutoNum type="arabicPeriod"/>
            </a:pPr>
            <a:r>
              <a:rPr lang="en-US" dirty="0"/>
              <a:t>Parallel </a:t>
            </a:r>
            <a:r>
              <a:rPr lang="en-US" dirty="0" err="1"/>
              <a:t>ssh</a:t>
            </a:r>
            <a:r>
              <a:rPr lang="en-US" dirty="0"/>
              <a:t> </a:t>
            </a:r>
          </a:p>
          <a:p>
            <a:pPr marL="342900" indent="-342900">
              <a:buAutoNum type="arabicPeriod"/>
            </a:pPr>
            <a:r>
              <a:rPr lang="en-US" dirty="0"/>
              <a:t>How to automate deployment in container ?</a:t>
            </a:r>
          </a:p>
          <a:p>
            <a:pPr marL="342900" indent="-342900">
              <a:buAutoNum type="arabicPeriod"/>
            </a:pPr>
            <a:r>
              <a:rPr lang="en-US" dirty="0"/>
              <a:t>How to upload big files in google cloud storage ?</a:t>
            </a:r>
          </a:p>
          <a:p>
            <a:pPr marL="800100" lvl="1" indent="-342900">
              <a:buFontTx/>
              <a:buAutoNum type="arabicPeriod"/>
            </a:pPr>
            <a:r>
              <a:rPr lang="en-US" dirty="0"/>
              <a:t>-r , -m options in large file transfer command to cloud storage ?  - </a:t>
            </a:r>
            <a:r>
              <a:rPr lang="en-US" dirty="0">
                <a:hlinkClick r:id="rId2"/>
              </a:rPr>
              <a:t>https://cloud.google.com/storage/docs/working-with-big-data</a:t>
            </a:r>
            <a:r>
              <a:rPr lang="en-US" dirty="0"/>
              <a:t> </a:t>
            </a:r>
          </a:p>
          <a:p>
            <a:pPr marL="800100" lvl="1" indent="-342900">
              <a:buAutoNum type="arabicPeriod"/>
            </a:pPr>
            <a:r>
              <a:rPr lang="en-US" dirty="0"/>
              <a:t>Is compression useful ?</a:t>
            </a:r>
          </a:p>
        </p:txBody>
      </p:sp>
    </p:spTree>
    <p:extLst>
      <p:ext uri="{BB962C8B-B14F-4D97-AF65-F5344CB8AC3E}">
        <p14:creationId xmlns:p14="http://schemas.microsoft.com/office/powerpoint/2010/main" val="3905569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5EA199-EC0C-3244-9EA5-EE0DEE31D35A}"/>
              </a:ext>
            </a:extLst>
          </p:cNvPr>
          <p:cNvSpPr txBox="1"/>
          <p:nvPr/>
        </p:nvSpPr>
        <p:spPr>
          <a:xfrm>
            <a:off x="0" y="0"/>
            <a:ext cx="2707536" cy="369332"/>
          </a:xfrm>
          <a:prstGeom prst="rect">
            <a:avLst/>
          </a:prstGeom>
          <a:noFill/>
        </p:spPr>
        <p:txBody>
          <a:bodyPr wrap="none" rtlCol="0">
            <a:spAutoFit/>
          </a:bodyPr>
          <a:lstStyle/>
          <a:p>
            <a:r>
              <a:rPr lang="en-US" b="1" dirty="0"/>
              <a:t>Case Study </a:t>
            </a:r>
            <a:r>
              <a:rPr lang="en-US" dirty="0"/>
              <a:t>– </a:t>
            </a:r>
            <a:r>
              <a:rPr lang="en-US" dirty="0" err="1"/>
              <a:t>Terram</a:t>
            </a:r>
            <a:r>
              <a:rPr lang="en-US" dirty="0"/>
              <a:t> Earth </a:t>
            </a:r>
          </a:p>
        </p:txBody>
      </p:sp>
      <p:pic>
        <p:nvPicPr>
          <p:cNvPr id="3" name="Picture 2" descr="Text&#10;&#10;Description automatically generated">
            <a:extLst>
              <a:ext uri="{FF2B5EF4-FFF2-40B4-BE49-F238E27FC236}">
                <a16:creationId xmlns:a16="http://schemas.microsoft.com/office/drawing/2014/main" id="{DFC7F62D-9B76-F046-A24A-B945B5A094AE}"/>
              </a:ext>
            </a:extLst>
          </p:cNvPr>
          <p:cNvPicPr>
            <a:picLocks noChangeAspect="1"/>
          </p:cNvPicPr>
          <p:nvPr/>
        </p:nvPicPr>
        <p:blipFill>
          <a:blip r:embed="rId2"/>
          <a:stretch>
            <a:fillRect/>
          </a:stretch>
        </p:blipFill>
        <p:spPr>
          <a:xfrm>
            <a:off x="93958" y="924072"/>
            <a:ext cx="10833100" cy="1409700"/>
          </a:xfrm>
          <a:prstGeom prst="rect">
            <a:avLst/>
          </a:prstGeom>
        </p:spPr>
      </p:pic>
      <p:sp>
        <p:nvSpPr>
          <p:cNvPr id="2" name="TextBox 1">
            <a:extLst>
              <a:ext uri="{FF2B5EF4-FFF2-40B4-BE49-F238E27FC236}">
                <a16:creationId xmlns:a16="http://schemas.microsoft.com/office/drawing/2014/main" id="{424F9A4E-7273-844E-ADFD-15D2B662BA38}"/>
              </a:ext>
            </a:extLst>
          </p:cNvPr>
          <p:cNvSpPr txBox="1"/>
          <p:nvPr/>
        </p:nvSpPr>
        <p:spPr>
          <a:xfrm>
            <a:off x="93958" y="645138"/>
            <a:ext cx="2201885" cy="369332"/>
          </a:xfrm>
          <a:prstGeom prst="rect">
            <a:avLst/>
          </a:prstGeom>
          <a:noFill/>
        </p:spPr>
        <p:txBody>
          <a:bodyPr wrap="none" rtlCol="0">
            <a:spAutoFit/>
          </a:bodyPr>
          <a:lstStyle/>
          <a:p>
            <a:r>
              <a:rPr lang="en-US" dirty="0"/>
              <a:t>Question 7 – paper 1 </a:t>
            </a:r>
          </a:p>
        </p:txBody>
      </p:sp>
    </p:spTree>
    <p:extLst>
      <p:ext uri="{BB962C8B-B14F-4D97-AF65-F5344CB8AC3E}">
        <p14:creationId xmlns:p14="http://schemas.microsoft.com/office/powerpoint/2010/main" val="2187094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7E2C45-49B9-E548-B1E2-79CBDA295C60}"/>
              </a:ext>
            </a:extLst>
          </p:cNvPr>
          <p:cNvSpPr txBox="1"/>
          <p:nvPr/>
        </p:nvSpPr>
        <p:spPr>
          <a:xfrm>
            <a:off x="1478280" y="960120"/>
            <a:ext cx="2526013" cy="2308324"/>
          </a:xfrm>
          <a:prstGeom prst="rect">
            <a:avLst/>
          </a:prstGeom>
          <a:noFill/>
        </p:spPr>
        <p:txBody>
          <a:bodyPr wrap="none" rtlCol="0">
            <a:spAutoFit/>
          </a:bodyPr>
          <a:lstStyle/>
          <a:p>
            <a:r>
              <a:rPr lang="en-US" dirty="0"/>
              <a:t>Course --- challenge labs </a:t>
            </a:r>
            <a:br>
              <a:rPr lang="en-US" dirty="0"/>
            </a:br>
            <a:br>
              <a:rPr lang="en-US" dirty="0"/>
            </a:br>
            <a:r>
              <a:rPr lang="en-US" dirty="0" err="1"/>
              <a:t>udemy</a:t>
            </a:r>
            <a:r>
              <a:rPr lang="en-US" dirty="0"/>
              <a:t> papers – 4 </a:t>
            </a:r>
            <a:br>
              <a:rPr lang="en-US" dirty="0"/>
            </a:br>
            <a:r>
              <a:rPr lang="en-US" dirty="0" err="1"/>
              <a:t>Whizlab</a:t>
            </a:r>
            <a:r>
              <a:rPr lang="en-US" dirty="0"/>
              <a:t> paper – 10 </a:t>
            </a:r>
            <a:br>
              <a:rPr lang="en-US" dirty="0"/>
            </a:br>
            <a:r>
              <a:rPr lang="en-US" dirty="0"/>
              <a:t>SAMPLE PAPER </a:t>
            </a:r>
            <a:br>
              <a:rPr lang="en-US" dirty="0"/>
            </a:br>
            <a:r>
              <a:rPr lang="en-US" dirty="0"/>
              <a:t>BITCERT paper </a:t>
            </a:r>
            <a:br>
              <a:rPr lang="en-US" dirty="0"/>
            </a:br>
            <a:br>
              <a:rPr lang="en-US" dirty="0"/>
            </a:br>
            <a:r>
              <a:rPr lang="en-US" dirty="0"/>
              <a:t>practice papers -- </a:t>
            </a:r>
          </a:p>
        </p:txBody>
      </p:sp>
    </p:spTree>
    <p:extLst>
      <p:ext uri="{BB962C8B-B14F-4D97-AF65-F5344CB8AC3E}">
        <p14:creationId xmlns:p14="http://schemas.microsoft.com/office/powerpoint/2010/main" val="1732262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02C278-5DE4-8649-9DC2-7E79DF19BD05}"/>
              </a:ext>
            </a:extLst>
          </p:cNvPr>
          <p:cNvSpPr txBox="1"/>
          <p:nvPr/>
        </p:nvSpPr>
        <p:spPr>
          <a:xfrm>
            <a:off x="285750" y="271463"/>
            <a:ext cx="1300163" cy="2308324"/>
          </a:xfrm>
          <a:prstGeom prst="rect">
            <a:avLst/>
          </a:prstGeom>
          <a:noFill/>
        </p:spPr>
        <p:txBody>
          <a:bodyPr wrap="square" rtlCol="0">
            <a:spAutoFit/>
          </a:bodyPr>
          <a:lstStyle/>
          <a:p>
            <a:r>
              <a:rPr lang="en-US" dirty="0"/>
              <a:t>Instance life cycle - </a:t>
            </a:r>
            <a:r>
              <a:rPr lang="en-US" dirty="0">
                <a:hlinkClick r:id="rId2"/>
              </a:rPr>
              <a:t>https://cloud.google.com/compute/docs/instances/instance-life-cycle</a:t>
            </a:r>
            <a:r>
              <a:rPr lang="en-US" dirty="0"/>
              <a:t> </a:t>
            </a:r>
          </a:p>
        </p:txBody>
      </p:sp>
      <p:pic>
        <p:nvPicPr>
          <p:cNvPr id="8" name="Picture 7" descr="Diagram&#10;&#10;Description automatically generated">
            <a:extLst>
              <a:ext uri="{FF2B5EF4-FFF2-40B4-BE49-F238E27FC236}">
                <a16:creationId xmlns:a16="http://schemas.microsoft.com/office/drawing/2014/main" id="{AA21C1E3-89EC-0940-AD4F-E770C0046361}"/>
              </a:ext>
            </a:extLst>
          </p:cNvPr>
          <p:cNvPicPr>
            <a:picLocks noChangeAspect="1"/>
          </p:cNvPicPr>
          <p:nvPr/>
        </p:nvPicPr>
        <p:blipFill>
          <a:blip r:embed="rId3"/>
          <a:stretch>
            <a:fillRect/>
          </a:stretch>
        </p:blipFill>
        <p:spPr>
          <a:xfrm>
            <a:off x="-8240" y="2584282"/>
            <a:ext cx="1945581" cy="1823379"/>
          </a:xfrm>
          <a:prstGeom prst="rect">
            <a:avLst/>
          </a:prstGeom>
        </p:spPr>
      </p:pic>
      <p:graphicFrame>
        <p:nvGraphicFramePr>
          <p:cNvPr id="9" name="Table 8">
            <a:extLst>
              <a:ext uri="{FF2B5EF4-FFF2-40B4-BE49-F238E27FC236}">
                <a16:creationId xmlns:a16="http://schemas.microsoft.com/office/drawing/2014/main" id="{FA1B7A0C-26C6-6546-9B58-9DD380F876B4}"/>
              </a:ext>
            </a:extLst>
          </p:cNvPr>
          <p:cNvGraphicFramePr>
            <a:graphicFrameLocks noGrp="1"/>
          </p:cNvGraphicFramePr>
          <p:nvPr>
            <p:extLst>
              <p:ext uri="{D42A27DB-BD31-4B8C-83A1-F6EECF244321}">
                <p14:modId xmlns:p14="http://schemas.microsoft.com/office/powerpoint/2010/main" val="3793050515"/>
              </p:ext>
            </p:extLst>
          </p:nvPr>
        </p:nvGraphicFramePr>
        <p:xfrm>
          <a:off x="2150514" y="116399"/>
          <a:ext cx="9949336" cy="6609512"/>
        </p:xfrm>
        <a:graphic>
          <a:graphicData uri="http://schemas.openxmlformats.org/drawingml/2006/table">
            <a:tbl>
              <a:tblPr/>
              <a:tblGrid>
                <a:gridCol w="2487334">
                  <a:extLst>
                    <a:ext uri="{9D8B030D-6E8A-4147-A177-3AD203B41FA5}">
                      <a16:colId xmlns:a16="http://schemas.microsoft.com/office/drawing/2014/main" val="480327745"/>
                    </a:ext>
                  </a:extLst>
                </a:gridCol>
                <a:gridCol w="2487334">
                  <a:extLst>
                    <a:ext uri="{9D8B030D-6E8A-4147-A177-3AD203B41FA5}">
                      <a16:colId xmlns:a16="http://schemas.microsoft.com/office/drawing/2014/main" val="856996256"/>
                    </a:ext>
                  </a:extLst>
                </a:gridCol>
                <a:gridCol w="2487334">
                  <a:extLst>
                    <a:ext uri="{9D8B030D-6E8A-4147-A177-3AD203B41FA5}">
                      <a16:colId xmlns:a16="http://schemas.microsoft.com/office/drawing/2014/main" val="2864470998"/>
                    </a:ext>
                  </a:extLst>
                </a:gridCol>
                <a:gridCol w="2487334">
                  <a:extLst>
                    <a:ext uri="{9D8B030D-6E8A-4147-A177-3AD203B41FA5}">
                      <a16:colId xmlns:a16="http://schemas.microsoft.com/office/drawing/2014/main" val="2617282104"/>
                    </a:ext>
                  </a:extLst>
                </a:gridCol>
              </a:tblGrid>
              <a:tr h="208432">
                <a:tc>
                  <a:txBody>
                    <a:bodyPr/>
                    <a:lstStyle/>
                    <a:p>
                      <a:pPr algn="l" fontAlgn="ctr"/>
                      <a:endParaRPr lang="en-IN" sz="1000" b="1">
                        <a:effectLst/>
                      </a:endParaRPr>
                    </a:p>
                  </a:txBody>
                  <a:tcPr marL="15268" marR="15268" marT="7634" marB="7634" anchor="ctr">
                    <a:lnL>
                      <a:noFill/>
                    </a:lnL>
                    <a:lnR>
                      <a:noFill/>
                    </a:lnR>
                    <a:lnT>
                      <a:noFill/>
                    </a:lnT>
                    <a:lnB>
                      <a:noFill/>
                    </a:lnB>
                    <a:solidFill>
                      <a:schemeClr val="accent2">
                        <a:lumMod val="40000"/>
                        <a:lumOff val="60000"/>
                      </a:schemeClr>
                    </a:solidFill>
                  </a:tcPr>
                </a:tc>
                <a:tc>
                  <a:txBody>
                    <a:bodyPr/>
                    <a:lstStyle/>
                    <a:p>
                      <a:pPr algn="l" fontAlgn="ctr"/>
                      <a:r>
                        <a:rPr lang="en-IN" sz="1000" b="1" dirty="0">
                          <a:effectLst/>
                        </a:rPr>
                        <a:t>Stopping</a:t>
                      </a:r>
                    </a:p>
                  </a:txBody>
                  <a:tcPr marL="15268" marR="15268" marT="7634" marB="7634" anchor="ctr">
                    <a:lnL>
                      <a:noFill/>
                    </a:lnL>
                    <a:lnR>
                      <a:noFill/>
                    </a:lnR>
                    <a:lnT>
                      <a:noFill/>
                    </a:lnT>
                    <a:lnB>
                      <a:noFill/>
                    </a:lnB>
                    <a:solidFill>
                      <a:schemeClr val="accent2">
                        <a:lumMod val="40000"/>
                        <a:lumOff val="60000"/>
                      </a:schemeClr>
                    </a:solidFill>
                  </a:tcPr>
                </a:tc>
                <a:tc>
                  <a:txBody>
                    <a:bodyPr/>
                    <a:lstStyle/>
                    <a:p>
                      <a:pPr algn="l" fontAlgn="ctr"/>
                      <a:r>
                        <a:rPr lang="en-IN" sz="1000" b="1">
                          <a:effectLst/>
                        </a:rPr>
                        <a:t>Suspending</a:t>
                      </a:r>
                    </a:p>
                  </a:txBody>
                  <a:tcPr marL="15268" marR="15268" marT="7634" marB="7634" anchor="ctr">
                    <a:lnL>
                      <a:noFill/>
                    </a:lnL>
                    <a:lnR>
                      <a:noFill/>
                    </a:lnR>
                    <a:lnT>
                      <a:noFill/>
                    </a:lnT>
                    <a:lnB>
                      <a:noFill/>
                    </a:lnB>
                    <a:solidFill>
                      <a:schemeClr val="accent2">
                        <a:lumMod val="40000"/>
                        <a:lumOff val="60000"/>
                      </a:schemeClr>
                    </a:solidFill>
                  </a:tcPr>
                </a:tc>
                <a:tc>
                  <a:txBody>
                    <a:bodyPr/>
                    <a:lstStyle/>
                    <a:p>
                      <a:pPr algn="l" fontAlgn="ctr"/>
                      <a:r>
                        <a:rPr lang="en-IN" sz="1000" b="1" dirty="0">
                          <a:effectLst/>
                        </a:rPr>
                        <a:t>Resetting</a:t>
                      </a:r>
                    </a:p>
                  </a:txBody>
                  <a:tcPr marL="15268" marR="15268" marT="7634" marB="7634"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66911928"/>
                  </a:ext>
                </a:extLst>
              </a:tr>
              <a:tr h="466554">
                <a:tc>
                  <a:txBody>
                    <a:bodyPr/>
                    <a:lstStyle/>
                    <a:p>
                      <a:pPr algn="l" fontAlgn="t"/>
                      <a:r>
                        <a:rPr lang="en-IN" sz="1000" b="0" dirty="0">
                          <a:effectLst/>
                        </a:rPr>
                        <a:t>Billing</a:t>
                      </a:r>
                      <a:endParaRPr lang="en-IN" sz="1000" dirty="0">
                        <a:effectLst/>
                      </a:endParaRPr>
                    </a:p>
                  </a:txBody>
                  <a:tcPr marL="15268" marR="15268" marT="7634" marB="7634">
                    <a:lnL>
                      <a:noFill/>
                    </a:lnL>
                    <a:lnR>
                      <a:noFill/>
                    </a:lnR>
                    <a:lnT>
                      <a:noFill/>
                    </a:lnT>
                    <a:lnB>
                      <a:noFill/>
                    </a:lnB>
                  </a:tcPr>
                </a:tc>
                <a:tc>
                  <a:txBody>
                    <a:bodyPr/>
                    <a:lstStyle/>
                    <a:p>
                      <a:pPr algn="l" fontAlgn="t"/>
                      <a:r>
                        <a:rPr lang="en-IN" sz="1000" dirty="0">
                          <a:effectLst/>
                          <a:highlight>
                            <a:srgbClr val="FFFF00"/>
                          </a:highlight>
                        </a:rPr>
                        <a:t>Google does not charge for VM resources while they are in the TERMINATED state.</a:t>
                      </a:r>
                    </a:p>
                  </a:txBody>
                  <a:tcPr marL="15268" marR="15268" marT="7634" marB="7634">
                    <a:lnL>
                      <a:noFill/>
                    </a:lnL>
                    <a:lnR>
                      <a:noFill/>
                    </a:lnR>
                    <a:lnT>
                      <a:noFill/>
                    </a:lnT>
                    <a:lnB>
                      <a:noFill/>
                    </a:lnB>
                  </a:tcPr>
                </a:tc>
                <a:tc>
                  <a:txBody>
                    <a:bodyPr/>
                    <a:lstStyle/>
                    <a:p>
                      <a:pPr algn="l" fontAlgn="t"/>
                      <a:r>
                        <a:rPr lang="en-IN" sz="1000">
                          <a:effectLst/>
                        </a:rPr>
                        <a:t>Google charges for storing the preserve state of suspended VMs.</a:t>
                      </a:r>
                    </a:p>
                  </a:txBody>
                  <a:tcPr marL="15268" marR="15268" marT="7634" marB="7634">
                    <a:lnL>
                      <a:noFill/>
                    </a:lnL>
                    <a:lnR>
                      <a:noFill/>
                    </a:lnR>
                    <a:lnT>
                      <a:noFill/>
                    </a:lnT>
                    <a:lnB>
                      <a:noFill/>
                    </a:lnB>
                  </a:tcPr>
                </a:tc>
                <a:tc>
                  <a:txBody>
                    <a:bodyPr/>
                    <a:lstStyle/>
                    <a:p>
                      <a:pPr algn="l" fontAlgn="t"/>
                      <a:r>
                        <a:rPr lang="en-IN" sz="1000" dirty="0">
                          <a:effectLst/>
                        </a:rPr>
                        <a:t>Because the VM remains in the RUNNING state when it is resetting, Google charges for VMs according to </a:t>
                      </a:r>
                      <a:r>
                        <a:rPr lang="en-IN" sz="1000" dirty="0">
                          <a:effectLst/>
                          <a:hlinkClick r:id="rId4"/>
                        </a:rPr>
                        <a:t>standard VM prices</a:t>
                      </a:r>
                      <a:r>
                        <a:rPr lang="en-IN" sz="1000" dirty="0">
                          <a:effectLst/>
                        </a:rPr>
                        <a:t>.</a:t>
                      </a:r>
                    </a:p>
                  </a:txBody>
                  <a:tcPr marL="15268" marR="15268" marT="7634" marB="7634">
                    <a:lnL>
                      <a:noFill/>
                    </a:lnL>
                    <a:lnR>
                      <a:noFill/>
                    </a:lnR>
                    <a:lnT>
                      <a:noFill/>
                    </a:lnT>
                    <a:lnB>
                      <a:noFill/>
                    </a:lnB>
                  </a:tcPr>
                </a:tc>
                <a:extLst>
                  <a:ext uri="{0D108BD9-81ED-4DB2-BD59-A6C34878D82A}">
                    <a16:rowId xmlns:a16="http://schemas.microsoft.com/office/drawing/2014/main" val="774218570"/>
                  </a:ext>
                </a:extLst>
              </a:tr>
              <a:tr h="165569">
                <a:tc>
                  <a:txBody>
                    <a:bodyPr/>
                    <a:lstStyle/>
                    <a:p>
                      <a:pPr algn="l" fontAlgn="t"/>
                      <a:r>
                        <a:rPr lang="en-IN" sz="1000" b="0">
                          <a:effectLst/>
                        </a:rPr>
                        <a:t>VM state</a:t>
                      </a:r>
                      <a:endParaRPr lang="en-IN" sz="1000">
                        <a:effectLst/>
                      </a:endParaRPr>
                    </a:p>
                  </a:txBody>
                  <a:tcPr marL="15268" marR="15268" marT="7634" marB="7634">
                    <a:lnL>
                      <a:noFill/>
                    </a:lnL>
                    <a:lnR>
                      <a:noFill/>
                    </a:lnR>
                    <a:lnT>
                      <a:noFill/>
                    </a:lnT>
                    <a:lnB>
                      <a:noFill/>
                    </a:lnB>
                  </a:tcPr>
                </a:tc>
                <a:tc>
                  <a:txBody>
                    <a:bodyPr/>
                    <a:lstStyle/>
                    <a:p>
                      <a:pPr algn="l" fontAlgn="t"/>
                      <a:r>
                        <a:rPr lang="en-IN" sz="1000">
                          <a:effectLst/>
                        </a:rPr>
                        <a:t>TERMINATED</a:t>
                      </a:r>
                    </a:p>
                  </a:txBody>
                  <a:tcPr marL="15268" marR="15268" marT="7634" marB="7634">
                    <a:lnL>
                      <a:noFill/>
                    </a:lnL>
                    <a:lnR>
                      <a:noFill/>
                    </a:lnR>
                    <a:lnT>
                      <a:noFill/>
                    </a:lnT>
                    <a:lnB>
                      <a:noFill/>
                    </a:lnB>
                  </a:tcPr>
                </a:tc>
                <a:tc>
                  <a:txBody>
                    <a:bodyPr/>
                    <a:lstStyle/>
                    <a:p>
                      <a:pPr algn="l" fontAlgn="t"/>
                      <a:r>
                        <a:rPr lang="en-IN" sz="1000">
                          <a:effectLst/>
                        </a:rPr>
                        <a:t>SUSPENDED</a:t>
                      </a:r>
                    </a:p>
                  </a:txBody>
                  <a:tcPr marL="15268" marR="15268" marT="7634" marB="7634">
                    <a:lnL>
                      <a:noFill/>
                    </a:lnL>
                    <a:lnR>
                      <a:noFill/>
                    </a:lnR>
                    <a:lnT>
                      <a:noFill/>
                    </a:lnT>
                    <a:lnB>
                      <a:noFill/>
                    </a:lnB>
                  </a:tcPr>
                </a:tc>
                <a:tc>
                  <a:txBody>
                    <a:bodyPr/>
                    <a:lstStyle/>
                    <a:p>
                      <a:pPr algn="l" fontAlgn="t"/>
                      <a:r>
                        <a:rPr lang="en-IN" sz="1000" dirty="0">
                          <a:effectLst/>
                        </a:rPr>
                        <a:t>RUNNING</a:t>
                      </a:r>
                    </a:p>
                  </a:txBody>
                  <a:tcPr marL="15268" marR="15268" marT="7634" marB="7634">
                    <a:lnL>
                      <a:noFill/>
                    </a:lnL>
                    <a:lnR>
                      <a:noFill/>
                    </a:lnR>
                    <a:lnT>
                      <a:noFill/>
                    </a:lnT>
                    <a:lnB>
                      <a:noFill/>
                    </a:lnB>
                  </a:tcPr>
                </a:tc>
                <a:extLst>
                  <a:ext uri="{0D108BD9-81ED-4DB2-BD59-A6C34878D82A}">
                    <a16:rowId xmlns:a16="http://schemas.microsoft.com/office/drawing/2014/main" val="337930856"/>
                  </a:ext>
                </a:extLst>
              </a:tr>
              <a:tr h="1068524">
                <a:tc>
                  <a:txBody>
                    <a:bodyPr/>
                    <a:lstStyle/>
                    <a:p>
                      <a:pPr algn="l" fontAlgn="t"/>
                      <a:r>
                        <a:rPr lang="en-IN" sz="1000" b="0" dirty="0">
                          <a:effectLst/>
                          <a:highlight>
                            <a:srgbClr val="FFFF00"/>
                          </a:highlight>
                        </a:rPr>
                        <a:t>Persistent disks</a:t>
                      </a:r>
                      <a:endParaRPr lang="en-IN" sz="1000" dirty="0">
                        <a:effectLst/>
                        <a:highlight>
                          <a:srgbClr val="FFFF00"/>
                        </a:highlight>
                      </a:endParaRPr>
                    </a:p>
                  </a:txBody>
                  <a:tcPr marL="15268" marR="15268" marT="7634" marB="7634">
                    <a:lnL>
                      <a:noFill/>
                    </a:lnL>
                    <a:lnR>
                      <a:noFill/>
                    </a:lnR>
                    <a:lnT>
                      <a:noFill/>
                    </a:lnT>
                    <a:lnB>
                      <a:noFill/>
                    </a:lnB>
                  </a:tcPr>
                </a:tc>
                <a:tc>
                  <a:txBody>
                    <a:bodyPr/>
                    <a:lstStyle/>
                    <a:p>
                      <a:pPr algn="l" fontAlgn="t"/>
                      <a:r>
                        <a:rPr lang="en-IN" sz="1000" dirty="0">
                          <a:effectLst/>
                        </a:rPr>
                        <a:t>Persistent disks are maintained, even when persistent disks are marked for auto-delete.</a:t>
                      </a:r>
                      <a:br>
                        <a:rPr lang="en-IN" sz="1000" dirty="0">
                          <a:effectLst/>
                        </a:rPr>
                      </a:br>
                      <a:br>
                        <a:rPr lang="en-IN" sz="1000" dirty="0">
                          <a:effectLst/>
                        </a:rPr>
                      </a:br>
                      <a:r>
                        <a:rPr lang="en-IN" sz="1000" dirty="0">
                          <a:effectLst/>
                          <a:highlight>
                            <a:srgbClr val="FFFF00"/>
                          </a:highlight>
                        </a:rPr>
                        <a:t>You are charged for a persistent disk that is associated with a stopped VM, just like you are charged for a persistent disk that is not associated with a VM.</a:t>
                      </a:r>
                    </a:p>
                  </a:txBody>
                  <a:tcPr marL="15268" marR="15268" marT="7634" marB="7634">
                    <a:lnL>
                      <a:noFill/>
                    </a:lnL>
                    <a:lnR>
                      <a:noFill/>
                    </a:lnR>
                    <a:lnT>
                      <a:noFill/>
                    </a:lnT>
                    <a:lnB>
                      <a:noFill/>
                    </a:lnB>
                  </a:tcPr>
                </a:tc>
                <a:tc>
                  <a:txBody>
                    <a:bodyPr/>
                    <a:lstStyle/>
                    <a:p>
                      <a:pPr algn="l" fontAlgn="t"/>
                      <a:r>
                        <a:rPr lang="en-IN" sz="1000">
                          <a:effectLst/>
                        </a:rPr>
                        <a:t>Persistent disks are maintained, even when persistent disks are marked for auto-delete.</a:t>
                      </a:r>
                      <a:br>
                        <a:rPr lang="en-IN" sz="1000">
                          <a:effectLst/>
                        </a:rPr>
                      </a:br>
                      <a:br>
                        <a:rPr lang="en-IN" sz="1000">
                          <a:effectLst/>
                        </a:rPr>
                      </a:br>
                      <a:r>
                        <a:rPr lang="en-IN" sz="1000">
                          <a:effectLst/>
                        </a:rPr>
                        <a:t>You are charged for a persistent disk that is associated with a stopped VM, just like you are charged for a persistent disk that is not associated with a VM.</a:t>
                      </a:r>
                    </a:p>
                  </a:txBody>
                  <a:tcPr marL="15268" marR="15268" marT="7634" marB="7634">
                    <a:lnL>
                      <a:noFill/>
                    </a:lnL>
                    <a:lnR>
                      <a:noFill/>
                    </a:lnR>
                    <a:lnT>
                      <a:noFill/>
                    </a:lnT>
                    <a:lnB>
                      <a:noFill/>
                    </a:lnB>
                  </a:tcPr>
                </a:tc>
                <a:tc>
                  <a:txBody>
                    <a:bodyPr/>
                    <a:lstStyle/>
                    <a:p>
                      <a:pPr algn="l" fontAlgn="t"/>
                      <a:r>
                        <a:rPr lang="en-IN" sz="1000" dirty="0">
                          <a:effectLst/>
                        </a:rPr>
                        <a:t>Persistent disks are maintained, even when persistent disks are marked for auto-delete.</a:t>
                      </a:r>
                      <a:br>
                        <a:rPr lang="en-IN" sz="1000" dirty="0">
                          <a:effectLst/>
                        </a:rPr>
                      </a:br>
                      <a:br>
                        <a:rPr lang="en-IN" sz="1000" dirty="0">
                          <a:effectLst/>
                        </a:rPr>
                      </a:br>
                      <a:r>
                        <a:rPr lang="en-IN" sz="1000" dirty="0">
                          <a:effectLst/>
                        </a:rPr>
                        <a:t>You are charged for persistent disks as long as the VM remains in a RUNNING state.</a:t>
                      </a:r>
                    </a:p>
                  </a:txBody>
                  <a:tcPr marL="15268" marR="15268" marT="7634" marB="7634">
                    <a:lnL>
                      <a:noFill/>
                    </a:lnL>
                    <a:lnR>
                      <a:noFill/>
                    </a:lnR>
                    <a:lnT>
                      <a:noFill/>
                    </a:lnT>
                    <a:lnB>
                      <a:noFill/>
                    </a:lnB>
                  </a:tcPr>
                </a:tc>
                <a:extLst>
                  <a:ext uri="{0D108BD9-81ED-4DB2-BD59-A6C34878D82A}">
                    <a16:rowId xmlns:a16="http://schemas.microsoft.com/office/drawing/2014/main" val="1185759343"/>
                  </a:ext>
                </a:extLst>
              </a:tr>
              <a:tr h="767539">
                <a:tc>
                  <a:txBody>
                    <a:bodyPr/>
                    <a:lstStyle/>
                    <a:p>
                      <a:pPr algn="l" fontAlgn="t"/>
                      <a:r>
                        <a:rPr lang="en-IN" sz="1000" b="0">
                          <a:effectLst/>
                        </a:rPr>
                        <a:t>RAM and VM state</a:t>
                      </a:r>
                      <a:endParaRPr lang="en-IN" sz="1000">
                        <a:effectLst/>
                      </a:endParaRPr>
                    </a:p>
                  </a:txBody>
                  <a:tcPr marL="15268" marR="15268" marT="7634" marB="7634">
                    <a:lnL>
                      <a:noFill/>
                    </a:lnL>
                    <a:lnR>
                      <a:noFill/>
                    </a:lnR>
                    <a:lnT>
                      <a:noFill/>
                    </a:lnT>
                    <a:lnB>
                      <a:noFill/>
                    </a:lnB>
                  </a:tcPr>
                </a:tc>
                <a:tc>
                  <a:txBody>
                    <a:bodyPr/>
                    <a:lstStyle/>
                    <a:p>
                      <a:pPr algn="l" fontAlgn="t"/>
                      <a:r>
                        <a:rPr lang="en-IN" sz="1000">
                          <a:effectLst/>
                        </a:rPr>
                        <a:t>Reset to power-on state, no data is saved.</a:t>
                      </a:r>
                    </a:p>
                  </a:txBody>
                  <a:tcPr marL="15268" marR="15268" marT="7634" marB="7634">
                    <a:lnL>
                      <a:noFill/>
                    </a:lnL>
                    <a:lnR>
                      <a:noFill/>
                    </a:lnR>
                    <a:lnT>
                      <a:noFill/>
                    </a:lnT>
                    <a:lnB>
                      <a:noFill/>
                    </a:lnB>
                  </a:tcPr>
                </a:tc>
                <a:tc>
                  <a:txBody>
                    <a:bodyPr/>
                    <a:lstStyle/>
                    <a:p>
                      <a:pPr algn="l" fontAlgn="t"/>
                      <a:r>
                        <a:rPr lang="en-IN" sz="1000" dirty="0">
                          <a:effectLst/>
                        </a:rPr>
                        <a:t>Guest OS and application state is preserved and restored when the VM is resumed.</a:t>
                      </a:r>
                      <a:br>
                        <a:rPr lang="en-IN" sz="1000" dirty="0">
                          <a:effectLst/>
                        </a:rPr>
                      </a:br>
                      <a:r>
                        <a:rPr lang="en-IN" sz="1000" dirty="0">
                          <a:effectLst/>
                        </a:rPr>
                        <a:t>You are charged a specific rate for storing preserved data. For more information, see </a:t>
                      </a:r>
                      <a:r>
                        <a:rPr lang="en-IN" sz="1000" dirty="0">
                          <a:effectLst/>
                          <a:hlinkClick r:id="rId5"/>
                        </a:rPr>
                        <a:t>Billing for suspended instances</a:t>
                      </a:r>
                      <a:r>
                        <a:rPr lang="en-IN" sz="1000" dirty="0">
                          <a:effectLst/>
                        </a:rPr>
                        <a:t>.</a:t>
                      </a:r>
                    </a:p>
                  </a:txBody>
                  <a:tcPr marL="15268" marR="15268" marT="7634" marB="7634">
                    <a:lnL>
                      <a:noFill/>
                    </a:lnL>
                    <a:lnR>
                      <a:noFill/>
                    </a:lnR>
                    <a:lnT>
                      <a:noFill/>
                    </a:lnT>
                    <a:lnB>
                      <a:noFill/>
                    </a:lnB>
                  </a:tcPr>
                </a:tc>
                <a:tc>
                  <a:txBody>
                    <a:bodyPr/>
                    <a:lstStyle/>
                    <a:p>
                      <a:pPr algn="l" fontAlgn="t"/>
                      <a:r>
                        <a:rPr lang="en-IN" sz="1000" dirty="0">
                          <a:effectLst/>
                        </a:rPr>
                        <a:t>Reset to power-on state, no data is saved.</a:t>
                      </a:r>
                    </a:p>
                  </a:txBody>
                  <a:tcPr marL="15268" marR="15268" marT="7634" marB="7634">
                    <a:lnL>
                      <a:noFill/>
                    </a:lnL>
                    <a:lnR>
                      <a:noFill/>
                    </a:lnR>
                    <a:lnT>
                      <a:noFill/>
                    </a:lnT>
                    <a:lnB>
                      <a:noFill/>
                    </a:lnB>
                  </a:tcPr>
                </a:tc>
                <a:extLst>
                  <a:ext uri="{0D108BD9-81ED-4DB2-BD59-A6C34878D82A}">
                    <a16:rowId xmlns:a16="http://schemas.microsoft.com/office/drawing/2014/main" val="358221259"/>
                  </a:ext>
                </a:extLst>
              </a:tr>
              <a:tr h="617046">
                <a:tc>
                  <a:txBody>
                    <a:bodyPr/>
                    <a:lstStyle/>
                    <a:p>
                      <a:pPr algn="l" fontAlgn="t"/>
                      <a:r>
                        <a:rPr lang="en-IN" sz="1000" b="0">
                          <a:effectLst/>
                        </a:rPr>
                        <a:t>GPUs</a:t>
                      </a:r>
                      <a:endParaRPr lang="en-IN" sz="1000">
                        <a:effectLst/>
                      </a:endParaRPr>
                    </a:p>
                  </a:txBody>
                  <a:tcPr marL="15268" marR="15268" marT="7634" marB="7634">
                    <a:lnL>
                      <a:noFill/>
                    </a:lnL>
                    <a:lnR>
                      <a:noFill/>
                    </a:lnR>
                    <a:lnT>
                      <a:noFill/>
                    </a:lnT>
                    <a:lnB>
                      <a:noFill/>
                    </a:lnB>
                  </a:tcPr>
                </a:tc>
                <a:tc>
                  <a:txBody>
                    <a:bodyPr/>
                    <a:lstStyle/>
                    <a:p>
                      <a:pPr algn="l" fontAlgn="t"/>
                      <a:r>
                        <a:rPr lang="en-IN" sz="1000">
                          <a:effectLst/>
                        </a:rPr>
                        <a:t>GPUs are not charged when a VM is stopped.</a:t>
                      </a:r>
                      <a:br>
                        <a:rPr lang="en-IN" sz="1000">
                          <a:effectLst/>
                        </a:rPr>
                      </a:br>
                      <a:br>
                        <a:rPr lang="en-IN" sz="1000">
                          <a:effectLst/>
                        </a:rPr>
                      </a:br>
                      <a:r>
                        <a:rPr lang="en-IN" sz="1000">
                          <a:effectLst/>
                        </a:rPr>
                        <a:t>A GPU that is attached to a TERMINATED VM doesn't count against your project quota.</a:t>
                      </a:r>
                    </a:p>
                  </a:txBody>
                  <a:tcPr marL="15268" marR="15268" marT="7634" marB="7634">
                    <a:lnL>
                      <a:noFill/>
                    </a:lnL>
                    <a:lnR>
                      <a:noFill/>
                    </a:lnR>
                    <a:lnT>
                      <a:noFill/>
                    </a:lnT>
                    <a:lnB>
                      <a:noFill/>
                    </a:lnB>
                  </a:tcPr>
                </a:tc>
                <a:tc>
                  <a:txBody>
                    <a:bodyPr/>
                    <a:lstStyle/>
                    <a:p>
                      <a:pPr algn="l" fontAlgn="t"/>
                      <a:r>
                        <a:rPr lang="en-IN" sz="1000">
                          <a:effectLst/>
                        </a:rPr>
                        <a:t>Not supported.</a:t>
                      </a:r>
                      <a:br>
                        <a:rPr lang="en-IN" sz="1000">
                          <a:effectLst/>
                        </a:rPr>
                      </a:br>
                      <a:br>
                        <a:rPr lang="en-IN" sz="1000">
                          <a:effectLst/>
                        </a:rPr>
                      </a:br>
                      <a:r>
                        <a:rPr lang="en-IN" sz="1000">
                          <a:effectLst/>
                        </a:rPr>
                        <a:t>If a GPU is attached to a VM, you cannot suspend the VM.</a:t>
                      </a:r>
                    </a:p>
                  </a:txBody>
                  <a:tcPr marL="15268" marR="15268" marT="7634" marB="7634">
                    <a:lnL>
                      <a:noFill/>
                    </a:lnL>
                    <a:lnR>
                      <a:noFill/>
                    </a:lnR>
                    <a:lnT>
                      <a:noFill/>
                    </a:lnT>
                    <a:lnB>
                      <a:noFill/>
                    </a:lnB>
                  </a:tcPr>
                </a:tc>
                <a:tc>
                  <a:txBody>
                    <a:bodyPr/>
                    <a:lstStyle/>
                    <a:p>
                      <a:pPr algn="l" fontAlgn="t"/>
                      <a:r>
                        <a:rPr lang="en-IN" sz="1000" dirty="0">
                          <a:effectLst/>
                        </a:rPr>
                        <a:t>You are charged standard GPU prices.</a:t>
                      </a:r>
                    </a:p>
                  </a:txBody>
                  <a:tcPr marL="15268" marR="15268" marT="7634" marB="7634">
                    <a:lnL>
                      <a:noFill/>
                    </a:lnL>
                    <a:lnR>
                      <a:noFill/>
                    </a:lnR>
                    <a:lnT>
                      <a:noFill/>
                    </a:lnT>
                    <a:lnB>
                      <a:noFill/>
                    </a:lnB>
                  </a:tcPr>
                </a:tc>
                <a:extLst>
                  <a:ext uri="{0D108BD9-81ED-4DB2-BD59-A6C34878D82A}">
                    <a16:rowId xmlns:a16="http://schemas.microsoft.com/office/drawing/2014/main" val="1691514491"/>
                  </a:ext>
                </a:extLst>
              </a:tr>
              <a:tr h="767539">
                <a:tc>
                  <a:txBody>
                    <a:bodyPr/>
                    <a:lstStyle/>
                    <a:p>
                      <a:pPr algn="l" fontAlgn="t"/>
                      <a:r>
                        <a:rPr lang="en-IN" sz="1000" b="0" dirty="0">
                          <a:effectLst/>
                          <a:highlight>
                            <a:srgbClr val="FFFF00"/>
                          </a:highlight>
                        </a:rPr>
                        <a:t>Local SSDs</a:t>
                      </a:r>
                      <a:endParaRPr lang="en-IN" sz="1000" dirty="0">
                        <a:effectLst/>
                        <a:highlight>
                          <a:srgbClr val="FFFF00"/>
                        </a:highlight>
                      </a:endParaRPr>
                    </a:p>
                  </a:txBody>
                  <a:tcPr marL="15268" marR="15268" marT="7634" marB="7634">
                    <a:lnL>
                      <a:noFill/>
                    </a:lnL>
                    <a:lnR>
                      <a:noFill/>
                    </a:lnR>
                    <a:lnT>
                      <a:noFill/>
                    </a:lnT>
                    <a:lnB>
                      <a:noFill/>
                    </a:lnB>
                  </a:tcPr>
                </a:tc>
                <a:tc>
                  <a:txBody>
                    <a:bodyPr/>
                    <a:lstStyle/>
                    <a:p>
                      <a:pPr algn="l" fontAlgn="t"/>
                      <a:r>
                        <a:rPr lang="en-IN" sz="1000" dirty="0">
                          <a:effectLst/>
                          <a:highlight>
                            <a:srgbClr val="FFFF00"/>
                          </a:highlight>
                        </a:rPr>
                        <a:t>Not supported</a:t>
                      </a:r>
                      <a:r>
                        <a:rPr lang="en-IN" sz="1000" dirty="0">
                          <a:effectLst/>
                        </a:rPr>
                        <a:t>.</a:t>
                      </a:r>
                      <a:br>
                        <a:rPr lang="en-IN" sz="1000" dirty="0">
                          <a:effectLst/>
                        </a:rPr>
                      </a:br>
                      <a:br>
                        <a:rPr lang="en-IN" sz="1000" dirty="0">
                          <a:effectLst/>
                          <a:highlight>
                            <a:srgbClr val="FFFF00"/>
                          </a:highlight>
                        </a:rPr>
                      </a:br>
                      <a:r>
                        <a:rPr lang="en-IN" sz="1000" dirty="0">
                          <a:effectLst/>
                          <a:highlight>
                            <a:srgbClr val="FFFF00"/>
                          </a:highlight>
                        </a:rPr>
                        <a:t>You cannot stop a VM that has a local SSD attached to it.</a:t>
                      </a:r>
                    </a:p>
                  </a:txBody>
                  <a:tcPr marL="15268" marR="15268" marT="7634" marB="7634">
                    <a:lnL>
                      <a:noFill/>
                    </a:lnL>
                    <a:lnR>
                      <a:noFill/>
                    </a:lnR>
                    <a:lnT>
                      <a:noFill/>
                    </a:lnT>
                    <a:lnB>
                      <a:noFill/>
                    </a:lnB>
                  </a:tcPr>
                </a:tc>
                <a:tc>
                  <a:txBody>
                    <a:bodyPr/>
                    <a:lstStyle/>
                    <a:p>
                      <a:pPr algn="l" fontAlgn="t"/>
                      <a:r>
                        <a:rPr lang="en-IN" sz="1000" dirty="0">
                          <a:effectLst/>
                          <a:highlight>
                            <a:srgbClr val="FFFF00"/>
                          </a:highlight>
                        </a:rPr>
                        <a:t>Not supported.</a:t>
                      </a:r>
                      <a:br>
                        <a:rPr lang="en-IN" sz="1000" dirty="0">
                          <a:effectLst/>
                        </a:rPr>
                      </a:br>
                      <a:br>
                        <a:rPr lang="en-IN" sz="1000" dirty="0">
                          <a:effectLst/>
                        </a:rPr>
                      </a:br>
                      <a:r>
                        <a:rPr lang="en-IN" sz="1000" dirty="0">
                          <a:effectLst/>
                          <a:highlight>
                            <a:srgbClr val="FFFF00"/>
                          </a:highlight>
                        </a:rPr>
                        <a:t>You can suspend a VM that has a local SSD, but you must explicitly discard the local SSD data in the process.</a:t>
                      </a:r>
                    </a:p>
                  </a:txBody>
                  <a:tcPr marL="15268" marR="15268" marT="7634" marB="7634">
                    <a:lnL>
                      <a:noFill/>
                    </a:lnL>
                    <a:lnR>
                      <a:noFill/>
                    </a:lnR>
                    <a:lnT>
                      <a:noFill/>
                    </a:lnT>
                    <a:lnB>
                      <a:noFill/>
                    </a:lnB>
                  </a:tcPr>
                </a:tc>
                <a:tc>
                  <a:txBody>
                    <a:bodyPr/>
                    <a:lstStyle/>
                    <a:p>
                      <a:pPr algn="l" fontAlgn="t"/>
                      <a:r>
                        <a:rPr lang="en-IN" sz="1000" dirty="0">
                          <a:effectLst/>
                        </a:rPr>
                        <a:t>Local SSDs are maintained.</a:t>
                      </a:r>
                    </a:p>
                  </a:txBody>
                  <a:tcPr marL="15268" marR="15268" marT="7634" marB="7634">
                    <a:lnL>
                      <a:noFill/>
                    </a:lnL>
                    <a:lnR>
                      <a:noFill/>
                    </a:lnR>
                    <a:lnT>
                      <a:noFill/>
                    </a:lnT>
                    <a:lnB>
                      <a:noFill/>
                    </a:lnB>
                  </a:tcPr>
                </a:tc>
                <a:extLst>
                  <a:ext uri="{0D108BD9-81ED-4DB2-BD59-A6C34878D82A}">
                    <a16:rowId xmlns:a16="http://schemas.microsoft.com/office/drawing/2014/main" val="638215533"/>
                  </a:ext>
                </a:extLst>
              </a:tr>
              <a:tr h="466554">
                <a:tc>
                  <a:txBody>
                    <a:bodyPr/>
                    <a:lstStyle/>
                    <a:p>
                      <a:pPr algn="l" fontAlgn="t"/>
                      <a:r>
                        <a:rPr lang="en-IN" sz="1000" b="0">
                          <a:effectLst/>
                        </a:rPr>
                        <a:t>External ephemeral IPs</a:t>
                      </a:r>
                      <a:endParaRPr lang="en-IN" sz="1000">
                        <a:effectLst/>
                      </a:endParaRPr>
                    </a:p>
                  </a:txBody>
                  <a:tcPr marL="15268" marR="15268" marT="7634" marB="7634">
                    <a:lnL>
                      <a:noFill/>
                    </a:lnL>
                    <a:lnR>
                      <a:noFill/>
                    </a:lnR>
                    <a:lnT>
                      <a:noFill/>
                    </a:lnT>
                    <a:lnB>
                      <a:noFill/>
                    </a:lnB>
                  </a:tcPr>
                </a:tc>
                <a:tc>
                  <a:txBody>
                    <a:bodyPr/>
                    <a:lstStyle/>
                    <a:p>
                      <a:pPr algn="l" fontAlgn="t"/>
                      <a:r>
                        <a:rPr lang="en-IN" sz="1000">
                          <a:effectLst/>
                        </a:rPr>
                        <a:t>Ephemeral IPs are released when a VM is stopped, but a new ephemeral IP address is acquired when the VM restarts.</a:t>
                      </a:r>
                    </a:p>
                  </a:txBody>
                  <a:tcPr marL="15268" marR="15268" marT="7634" marB="7634">
                    <a:lnL>
                      <a:noFill/>
                    </a:lnL>
                    <a:lnR>
                      <a:noFill/>
                    </a:lnR>
                    <a:lnT>
                      <a:noFill/>
                    </a:lnT>
                    <a:lnB>
                      <a:noFill/>
                    </a:lnB>
                  </a:tcPr>
                </a:tc>
                <a:tc>
                  <a:txBody>
                    <a:bodyPr/>
                    <a:lstStyle/>
                    <a:p>
                      <a:pPr algn="l" fontAlgn="t"/>
                      <a:r>
                        <a:rPr lang="en-IN" sz="1000">
                          <a:effectLst/>
                        </a:rPr>
                        <a:t>Ephemeral IPs are released when a VM is suspended, but a new ephemeral IP address is acquired when the VM restarts.</a:t>
                      </a:r>
                    </a:p>
                  </a:txBody>
                  <a:tcPr marL="15268" marR="15268" marT="7634" marB="7634">
                    <a:lnL>
                      <a:noFill/>
                    </a:lnL>
                    <a:lnR>
                      <a:noFill/>
                    </a:lnR>
                    <a:lnT>
                      <a:noFill/>
                    </a:lnT>
                    <a:lnB>
                      <a:noFill/>
                    </a:lnB>
                  </a:tcPr>
                </a:tc>
                <a:tc>
                  <a:txBody>
                    <a:bodyPr/>
                    <a:lstStyle/>
                    <a:p>
                      <a:pPr algn="l" fontAlgn="t"/>
                      <a:r>
                        <a:rPr lang="en-IN" sz="1000" dirty="0">
                          <a:effectLst/>
                        </a:rPr>
                        <a:t>Ephemeral IPs are released when a VM is reset, but a new ephemeral IP address is acquired when the VM restarts.</a:t>
                      </a:r>
                    </a:p>
                  </a:txBody>
                  <a:tcPr marL="15268" marR="15268" marT="7634" marB="7634">
                    <a:lnL>
                      <a:noFill/>
                    </a:lnL>
                    <a:lnR>
                      <a:noFill/>
                    </a:lnR>
                    <a:lnT>
                      <a:noFill/>
                    </a:lnT>
                    <a:lnB>
                      <a:noFill/>
                    </a:lnB>
                  </a:tcPr>
                </a:tc>
                <a:extLst>
                  <a:ext uri="{0D108BD9-81ED-4DB2-BD59-A6C34878D82A}">
                    <a16:rowId xmlns:a16="http://schemas.microsoft.com/office/drawing/2014/main" val="3801435171"/>
                  </a:ext>
                </a:extLst>
              </a:tr>
              <a:tr h="918031">
                <a:tc>
                  <a:txBody>
                    <a:bodyPr/>
                    <a:lstStyle/>
                    <a:p>
                      <a:pPr algn="l" fontAlgn="t"/>
                      <a:r>
                        <a:rPr lang="en-IN" sz="1000" b="0" dirty="0">
                          <a:effectLst/>
                          <a:highlight>
                            <a:srgbClr val="FFFF00"/>
                          </a:highlight>
                        </a:rPr>
                        <a:t>External static IPs</a:t>
                      </a:r>
                      <a:endParaRPr lang="en-IN" sz="1000" dirty="0">
                        <a:effectLst/>
                        <a:highlight>
                          <a:srgbClr val="FFFF00"/>
                        </a:highlight>
                      </a:endParaRPr>
                    </a:p>
                  </a:txBody>
                  <a:tcPr marL="15268" marR="15268" marT="7634" marB="7634">
                    <a:lnL>
                      <a:noFill/>
                    </a:lnL>
                    <a:lnR>
                      <a:noFill/>
                    </a:lnR>
                    <a:lnT>
                      <a:noFill/>
                    </a:lnT>
                    <a:lnB>
                      <a:noFill/>
                    </a:lnB>
                  </a:tcPr>
                </a:tc>
                <a:tc>
                  <a:txBody>
                    <a:bodyPr/>
                    <a:lstStyle/>
                    <a:p>
                      <a:pPr algn="l" fontAlgn="t"/>
                      <a:r>
                        <a:rPr lang="en-IN" sz="1000" dirty="0">
                          <a:effectLst/>
                        </a:rPr>
                        <a:t>Static external IPs are maintained.</a:t>
                      </a:r>
                      <a:br>
                        <a:rPr lang="en-IN" sz="1000" dirty="0">
                          <a:effectLst/>
                        </a:rPr>
                      </a:br>
                      <a:br>
                        <a:rPr lang="en-IN" sz="1000" dirty="0">
                          <a:effectLst/>
                        </a:rPr>
                      </a:br>
                      <a:r>
                        <a:rPr lang="en-IN" sz="1000" dirty="0">
                          <a:effectLst/>
                        </a:rPr>
                        <a:t>S</a:t>
                      </a:r>
                      <a:r>
                        <a:rPr lang="en-IN" sz="1000" dirty="0">
                          <a:effectLst/>
                          <a:highlight>
                            <a:srgbClr val="FFFF00"/>
                          </a:highlight>
                        </a:rPr>
                        <a:t>tatic IPs that are assigned to VMs in the TERMINATED state are charged as if they aren't attached to any VM. For more information, see </a:t>
                      </a:r>
                      <a:r>
                        <a:rPr lang="en-IN" sz="1000" dirty="0">
                          <a:effectLst/>
                          <a:highlight>
                            <a:srgbClr val="FFFF00"/>
                          </a:highlight>
                          <a:hlinkClick r:id="rId6"/>
                        </a:rPr>
                        <a:t>pricing</a:t>
                      </a:r>
                      <a:r>
                        <a:rPr lang="en-IN" sz="1000" dirty="0">
                          <a:effectLst/>
                          <a:highlight>
                            <a:srgbClr val="FFFF00"/>
                          </a:highlight>
                        </a:rPr>
                        <a:t>.</a:t>
                      </a:r>
                    </a:p>
                  </a:txBody>
                  <a:tcPr marL="15268" marR="15268" marT="7634" marB="7634">
                    <a:lnL>
                      <a:noFill/>
                    </a:lnL>
                    <a:lnR>
                      <a:noFill/>
                    </a:lnR>
                    <a:lnT>
                      <a:noFill/>
                    </a:lnT>
                    <a:lnB>
                      <a:noFill/>
                    </a:lnB>
                  </a:tcPr>
                </a:tc>
                <a:tc>
                  <a:txBody>
                    <a:bodyPr/>
                    <a:lstStyle/>
                    <a:p>
                      <a:pPr algn="l" fontAlgn="t"/>
                      <a:r>
                        <a:rPr lang="en-IN" sz="1000">
                          <a:effectLst/>
                        </a:rPr>
                        <a:t>Static external IPs are maintained.</a:t>
                      </a:r>
                      <a:br>
                        <a:rPr lang="en-IN" sz="1000">
                          <a:effectLst/>
                        </a:rPr>
                      </a:br>
                      <a:br>
                        <a:rPr lang="en-IN" sz="1000">
                          <a:effectLst/>
                        </a:rPr>
                      </a:br>
                      <a:r>
                        <a:rPr lang="en-IN" sz="1000">
                          <a:effectLst/>
                        </a:rPr>
                        <a:t>Static IPs that are assigned to VMs in the SUSPENDED state are charged as if they aren't attached to any VM. For more information, see </a:t>
                      </a:r>
                      <a:r>
                        <a:rPr lang="en-IN" sz="1000">
                          <a:effectLst/>
                          <a:hlinkClick r:id="rId6"/>
                        </a:rPr>
                        <a:t>pricing</a:t>
                      </a:r>
                      <a:r>
                        <a:rPr lang="en-IN" sz="1000">
                          <a:effectLst/>
                        </a:rPr>
                        <a:t>.</a:t>
                      </a:r>
                    </a:p>
                  </a:txBody>
                  <a:tcPr marL="15268" marR="15268" marT="7634" marB="7634">
                    <a:lnL>
                      <a:noFill/>
                    </a:lnL>
                    <a:lnR>
                      <a:noFill/>
                    </a:lnR>
                    <a:lnT>
                      <a:noFill/>
                    </a:lnT>
                    <a:lnB>
                      <a:noFill/>
                    </a:lnB>
                  </a:tcPr>
                </a:tc>
                <a:tc>
                  <a:txBody>
                    <a:bodyPr/>
                    <a:lstStyle/>
                    <a:p>
                      <a:pPr algn="l" fontAlgn="t"/>
                      <a:r>
                        <a:rPr lang="en-IN" sz="1000" dirty="0">
                          <a:effectLst/>
                        </a:rPr>
                        <a:t>Static external IPs are maintained.</a:t>
                      </a:r>
                    </a:p>
                  </a:txBody>
                  <a:tcPr marL="15268" marR="15268" marT="7634" marB="7634">
                    <a:lnL>
                      <a:noFill/>
                    </a:lnL>
                    <a:lnR>
                      <a:noFill/>
                    </a:lnR>
                    <a:lnT>
                      <a:noFill/>
                    </a:lnT>
                    <a:lnB>
                      <a:noFill/>
                    </a:lnB>
                  </a:tcPr>
                </a:tc>
                <a:extLst>
                  <a:ext uri="{0D108BD9-81ED-4DB2-BD59-A6C34878D82A}">
                    <a16:rowId xmlns:a16="http://schemas.microsoft.com/office/drawing/2014/main" val="629710392"/>
                  </a:ext>
                </a:extLst>
              </a:tr>
              <a:tr h="918031">
                <a:tc>
                  <a:txBody>
                    <a:bodyPr/>
                    <a:lstStyle/>
                    <a:p>
                      <a:pPr algn="l" fontAlgn="t"/>
                      <a:r>
                        <a:rPr lang="en-IN" sz="1000" b="0">
                          <a:effectLst/>
                        </a:rPr>
                        <a:t>Internal IPs or MAC addresses</a:t>
                      </a:r>
                      <a:endParaRPr lang="en-IN" sz="1000">
                        <a:effectLst/>
                      </a:endParaRPr>
                    </a:p>
                  </a:txBody>
                  <a:tcPr marL="15268" marR="15268" marT="7634" marB="7634">
                    <a:lnL>
                      <a:noFill/>
                    </a:lnL>
                    <a:lnR>
                      <a:noFill/>
                    </a:lnR>
                    <a:lnT>
                      <a:noFill/>
                    </a:lnT>
                    <a:lnB>
                      <a:noFill/>
                    </a:lnB>
                  </a:tcPr>
                </a:tc>
                <a:tc>
                  <a:txBody>
                    <a:bodyPr/>
                    <a:lstStyle/>
                    <a:p>
                      <a:pPr algn="l" fontAlgn="t"/>
                      <a:r>
                        <a:rPr lang="en-IN" sz="1000">
                          <a:effectLst/>
                        </a:rPr>
                        <a:t>Internal IPs and MAC addresses are maintained.</a:t>
                      </a:r>
                    </a:p>
                  </a:txBody>
                  <a:tcPr marL="15268" marR="15268" marT="7634" marB="7634">
                    <a:lnL>
                      <a:noFill/>
                    </a:lnL>
                    <a:lnR>
                      <a:noFill/>
                    </a:lnR>
                    <a:lnT>
                      <a:noFill/>
                    </a:lnT>
                    <a:lnB>
                      <a:noFill/>
                    </a:lnB>
                  </a:tcPr>
                </a:tc>
                <a:tc>
                  <a:txBody>
                    <a:bodyPr/>
                    <a:lstStyle/>
                    <a:p>
                      <a:pPr algn="l" fontAlgn="t"/>
                      <a:r>
                        <a:rPr lang="en-IN" sz="1000">
                          <a:effectLst/>
                        </a:rPr>
                        <a:t>Internal IPs and MAC addresses are maintained.</a:t>
                      </a:r>
                    </a:p>
                  </a:txBody>
                  <a:tcPr marL="15268" marR="15268" marT="7634" marB="7634">
                    <a:lnL>
                      <a:noFill/>
                    </a:lnL>
                    <a:lnR>
                      <a:noFill/>
                    </a:lnR>
                    <a:lnT>
                      <a:noFill/>
                    </a:lnT>
                    <a:lnB>
                      <a:noFill/>
                    </a:lnB>
                  </a:tcPr>
                </a:tc>
                <a:tc>
                  <a:txBody>
                    <a:bodyPr/>
                    <a:lstStyle/>
                    <a:p>
                      <a:pPr algn="l" fontAlgn="t"/>
                      <a:r>
                        <a:rPr lang="en-IN" sz="1000" dirty="0">
                          <a:effectLst/>
                        </a:rPr>
                        <a:t>Internal IPs are released when a VM is deleted.</a:t>
                      </a:r>
                      <a:br>
                        <a:rPr lang="en-IN" sz="1000" dirty="0">
                          <a:effectLst/>
                        </a:rPr>
                      </a:br>
                      <a:br>
                        <a:rPr lang="en-IN" sz="1000" dirty="0">
                          <a:effectLst/>
                        </a:rPr>
                      </a:br>
                      <a:r>
                        <a:rPr lang="en-IN" sz="1000" dirty="0">
                          <a:effectLst/>
                        </a:rPr>
                        <a:t>MAC addresses are generated based on the internal IP. If you want to reuse the MAC address, set the same internal IP address or use a </a:t>
                      </a:r>
                      <a:r>
                        <a:rPr lang="en-IN" sz="1000" dirty="0">
                          <a:effectLst/>
                          <a:hlinkClick r:id="rId7"/>
                        </a:rPr>
                        <a:t>reserved internal IP</a:t>
                      </a:r>
                      <a:r>
                        <a:rPr lang="en-IN" sz="1000" dirty="0">
                          <a:effectLst/>
                        </a:rPr>
                        <a:t>.</a:t>
                      </a:r>
                    </a:p>
                  </a:txBody>
                  <a:tcPr marL="15268" marR="15268" marT="7634" marB="7634">
                    <a:lnL>
                      <a:noFill/>
                    </a:lnL>
                    <a:lnR>
                      <a:noFill/>
                    </a:lnR>
                    <a:lnT>
                      <a:noFill/>
                    </a:lnT>
                    <a:lnB>
                      <a:noFill/>
                    </a:lnB>
                  </a:tcPr>
                </a:tc>
                <a:extLst>
                  <a:ext uri="{0D108BD9-81ED-4DB2-BD59-A6C34878D82A}">
                    <a16:rowId xmlns:a16="http://schemas.microsoft.com/office/drawing/2014/main" val="971092285"/>
                  </a:ext>
                </a:extLst>
              </a:tr>
              <a:tr h="165569">
                <a:tc>
                  <a:txBody>
                    <a:bodyPr/>
                    <a:lstStyle/>
                    <a:p>
                      <a:pPr algn="l" fontAlgn="t"/>
                      <a:r>
                        <a:rPr lang="en-IN" sz="1000" b="0" dirty="0">
                          <a:effectLst/>
                        </a:rPr>
                        <a:t>VM metadata</a:t>
                      </a:r>
                      <a:endParaRPr lang="en-IN" sz="1000" dirty="0">
                        <a:effectLst/>
                      </a:endParaRPr>
                    </a:p>
                  </a:txBody>
                  <a:tcPr marL="15268" marR="15268" marT="7634" marB="7634">
                    <a:lnL>
                      <a:noFill/>
                    </a:lnL>
                    <a:lnR>
                      <a:noFill/>
                    </a:lnR>
                    <a:lnT>
                      <a:noFill/>
                    </a:lnT>
                    <a:lnB>
                      <a:noFill/>
                    </a:lnB>
                  </a:tcPr>
                </a:tc>
                <a:tc>
                  <a:txBody>
                    <a:bodyPr/>
                    <a:lstStyle/>
                    <a:p>
                      <a:pPr algn="l" fontAlgn="t"/>
                      <a:r>
                        <a:rPr lang="en-IN" sz="1000">
                          <a:effectLst/>
                        </a:rPr>
                        <a:t>VM metadata is maintained.</a:t>
                      </a:r>
                    </a:p>
                  </a:txBody>
                  <a:tcPr marL="15268" marR="15268" marT="7634" marB="7634">
                    <a:lnL>
                      <a:noFill/>
                    </a:lnL>
                    <a:lnR>
                      <a:noFill/>
                    </a:lnR>
                    <a:lnT>
                      <a:noFill/>
                    </a:lnT>
                    <a:lnB>
                      <a:noFill/>
                    </a:lnB>
                  </a:tcPr>
                </a:tc>
                <a:tc>
                  <a:txBody>
                    <a:bodyPr/>
                    <a:lstStyle/>
                    <a:p>
                      <a:pPr algn="l" fontAlgn="t"/>
                      <a:r>
                        <a:rPr lang="en-IN" sz="1000">
                          <a:effectLst/>
                        </a:rPr>
                        <a:t>VM metadata is maintained.</a:t>
                      </a:r>
                    </a:p>
                  </a:txBody>
                  <a:tcPr marL="15268" marR="15268" marT="7634" marB="7634">
                    <a:lnL>
                      <a:noFill/>
                    </a:lnL>
                    <a:lnR>
                      <a:noFill/>
                    </a:lnR>
                    <a:lnT>
                      <a:noFill/>
                    </a:lnT>
                    <a:lnB>
                      <a:noFill/>
                    </a:lnB>
                  </a:tcPr>
                </a:tc>
                <a:tc>
                  <a:txBody>
                    <a:bodyPr/>
                    <a:lstStyle/>
                    <a:p>
                      <a:pPr algn="l" fontAlgn="t"/>
                      <a:r>
                        <a:rPr lang="en-IN" sz="1000" dirty="0">
                          <a:effectLst/>
                        </a:rPr>
                        <a:t>VM metadata is maintained.</a:t>
                      </a:r>
                    </a:p>
                  </a:txBody>
                  <a:tcPr marL="15268" marR="15268" marT="7634" marB="7634">
                    <a:lnL>
                      <a:noFill/>
                    </a:lnL>
                    <a:lnR>
                      <a:noFill/>
                    </a:lnR>
                    <a:lnT>
                      <a:noFill/>
                    </a:lnT>
                    <a:lnB>
                      <a:noFill/>
                    </a:lnB>
                  </a:tcPr>
                </a:tc>
                <a:extLst>
                  <a:ext uri="{0D108BD9-81ED-4DB2-BD59-A6C34878D82A}">
                    <a16:rowId xmlns:a16="http://schemas.microsoft.com/office/drawing/2014/main" val="526353280"/>
                  </a:ext>
                </a:extLst>
              </a:tr>
            </a:tbl>
          </a:graphicData>
        </a:graphic>
      </p:graphicFrame>
      <p:sp>
        <p:nvSpPr>
          <p:cNvPr id="11" name="Rectangle 10">
            <a:extLst>
              <a:ext uri="{FF2B5EF4-FFF2-40B4-BE49-F238E27FC236}">
                <a16:creationId xmlns:a16="http://schemas.microsoft.com/office/drawing/2014/main" id="{EA716927-5C07-E24C-9F85-8589F5418D1A}"/>
              </a:ext>
            </a:extLst>
          </p:cNvPr>
          <p:cNvSpPr/>
          <p:nvPr/>
        </p:nvSpPr>
        <p:spPr>
          <a:xfrm>
            <a:off x="216622" y="4538948"/>
            <a:ext cx="1651591" cy="830997"/>
          </a:xfrm>
          <a:prstGeom prst="rect">
            <a:avLst/>
          </a:prstGeom>
        </p:spPr>
        <p:txBody>
          <a:bodyPr wrap="square">
            <a:spAutoFit/>
          </a:bodyPr>
          <a:lstStyle/>
          <a:p>
            <a:r>
              <a:rPr lang="en-US" sz="800" dirty="0"/>
              <a:t>Reference question : </a:t>
            </a:r>
            <a:r>
              <a:rPr lang="en-US" sz="800" dirty="0">
                <a:solidFill>
                  <a:srgbClr val="FF0000"/>
                </a:solidFill>
              </a:rPr>
              <a:t>https://</a:t>
            </a:r>
            <a:r>
              <a:rPr lang="en-US" sz="800" dirty="0" err="1">
                <a:solidFill>
                  <a:srgbClr val="FF0000"/>
                </a:solidFill>
              </a:rPr>
              <a:t>www.whizlabs.com</a:t>
            </a:r>
            <a:r>
              <a:rPr lang="en-US" sz="800" dirty="0">
                <a:solidFill>
                  <a:srgbClr val="FF0000"/>
                </a:solidFill>
              </a:rPr>
              <a:t>/learn/course/google-cloud-certified-professional-cloud-architect/239/quiz/14777/report/6154892</a:t>
            </a:r>
          </a:p>
        </p:txBody>
      </p:sp>
    </p:spTree>
    <p:extLst>
      <p:ext uri="{BB962C8B-B14F-4D97-AF65-F5344CB8AC3E}">
        <p14:creationId xmlns:p14="http://schemas.microsoft.com/office/powerpoint/2010/main" val="788773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9E1B54-466C-8946-BBF4-140827FB30E6}"/>
              </a:ext>
            </a:extLst>
          </p:cNvPr>
          <p:cNvSpPr txBox="1"/>
          <p:nvPr/>
        </p:nvSpPr>
        <p:spPr>
          <a:xfrm>
            <a:off x="285749" y="271463"/>
            <a:ext cx="6391507" cy="4062651"/>
          </a:xfrm>
          <a:prstGeom prst="rect">
            <a:avLst/>
          </a:prstGeom>
          <a:noFill/>
        </p:spPr>
        <p:txBody>
          <a:bodyPr wrap="square" rtlCol="0">
            <a:spAutoFit/>
          </a:bodyPr>
          <a:lstStyle/>
          <a:p>
            <a:r>
              <a:rPr lang="en-US" dirty="0"/>
              <a:t>Cloud deployment manager </a:t>
            </a:r>
            <a:br>
              <a:rPr lang="en-US" dirty="0"/>
            </a:br>
            <a:r>
              <a:rPr lang="en-US" sz="1000" dirty="0"/>
              <a:t>Q1. business risk to migrate to the deployment manager </a:t>
            </a:r>
          </a:p>
          <a:p>
            <a:endParaRPr lang="en-US" sz="1000" dirty="0"/>
          </a:p>
          <a:p>
            <a:br>
              <a:rPr lang="en-US" sz="1000" dirty="0"/>
            </a:br>
            <a:r>
              <a:rPr lang="en-US" sz="1000" dirty="0">
                <a:hlinkClick r:id="rId2"/>
              </a:rPr>
              <a:t>https://cloud.google.com/deployment-manager/docs/deployments/deleting-deployments</a:t>
            </a:r>
            <a:r>
              <a:rPr lang="en-US" sz="1000" dirty="0"/>
              <a:t> </a:t>
            </a:r>
            <a:endParaRPr lang="en-US" b="1" dirty="0"/>
          </a:p>
          <a:p>
            <a:r>
              <a:rPr lang="en-IN" sz="1000" b="1" u="sng" dirty="0"/>
              <a:t>Select a delete policy</a:t>
            </a:r>
          </a:p>
          <a:p>
            <a:r>
              <a:rPr lang="en-IN" sz="1000" dirty="0"/>
              <a:t>The delete policy you use determines how the resources in the deployment are handled. You can use one of these policies:</a:t>
            </a:r>
          </a:p>
          <a:p>
            <a:r>
              <a:rPr lang="en-IN" sz="1000" dirty="0">
                <a:highlight>
                  <a:srgbClr val="FFFF00"/>
                </a:highlight>
              </a:rPr>
              <a:t>DELETE</a:t>
            </a:r>
            <a:r>
              <a:rPr lang="en-IN" sz="1000" dirty="0"/>
              <a:t> </a:t>
            </a:r>
            <a:r>
              <a:rPr lang="en-IN" sz="1000" b="1" dirty="0"/>
              <a:t>[Default]</a:t>
            </a:r>
            <a:r>
              <a:rPr lang="en-IN" sz="1000" dirty="0"/>
              <a:t>: Deletes the underlying resource. This is permanent and cannot be undone.</a:t>
            </a:r>
          </a:p>
          <a:p>
            <a:r>
              <a:rPr lang="en-IN" sz="1000" dirty="0">
                <a:highlight>
                  <a:srgbClr val="FFFF00"/>
                </a:highlight>
              </a:rPr>
              <a:t>ABANDON</a:t>
            </a:r>
            <a:r>
              <a:rPr lang="en-IN" sz="1000" dirty="0"/>
              <a:t>: This deletes the deployment, but does not delete the underlying resources. For example, if you have a VM instance in the deployment, it will still be available for you to use after the deployment is deleted.</a:t>
            </a:r>
          </a:p>
          <a:p>
            <a:r>
              <a:rPr lang="en-IN" sz="1000" dirty="0"/>
              <a:t>If you need </a:t>
            </a:r>
            <a:r>
              <a:rPr lang="en-IN" sz="1000" dirty="0">
                <a:highlight>
                  <a:srgbClr val="FFFF00"/>
                </a:highlight>
              </a:rPr>
              <a:t>to re-create a deployment </a:t>
            </a:r>
            <a:r>
              <a:rPr lang="en-IN" sz="1000" dirty="0"/>
              <a:t>that you deleted, you can use the original configuration file. However, the deployment is considered a new deployment, with new resources.</a:t>
            </a:r>
          </a:p>
          <a:p>
            <a:endParaRPr lang="en-IN" sz="1000" dirty="0"/>
          </a:p>
          <a:p>
            <a:r>
              <a:rPr lang="en-IN" sz="1000" dirty="0"/>
              <a:t>Access control ---- </a:t>
            </a:r>
            <a:r>
              <a:rPr lang="en-IN" sz="1000" dirty="0">
                <a:hlinkClick r:id="rId3"/>
              </a:rPr>
              <a:t>https://cloud.google.com/deployment-manager/docs/access-control</a:t>
            </a:r>
            <a:r>
              <a:rPr lang="en-IN" sz="1000" dirty="0"/>
              <a:t> </a:t>
            </a:r>
          </a:p>
          <a:p>
            <a:endParaRPr lang="en-IN" sz="1000" dirty="0"/>
          </a:p>
          <a:p>
            <a:endParaRPr lang="en-IN" sz="1000" dirty="0"/>
          </a:p>
          <a:p>
            <a:r>
              <a:rPr lang="en-IN" sz="1000" dirty="0"/>
              <a:t>-- To create other Google Cloud resources, Deployment Manager uses the credentials of the </a:t>
            </a:r>
            <a:r>
              <a:rPr lang="en-IN" sz="1000" b="1" dirty="0"/>
              <a:t>Google APIs Service Agent</a:t>
            </a:r>
            <a:r>
              <a:rPr lang="en-IN" sz="1000" dirty="0"/>
              <a:t> to authenticate to other APIs. The Google APIs Service Agent is designed specifically to run internal Google processes on your behalf. This service account is identifiable using the email:</a:t>
            </a:r>
            <a:br>
              <a:rPr lang="en-IN" sz="1000" dirty="0"/>
            </a:br>
            <a:endParaRPr lang="en-IN" sz="1000" dirty="0"/>
          </a:p>
          <a:p>
            <a:r>
              <a:rPr lang="en-IN" sz="1000" dirty="0"/>
              <a:t>How to - </a:t>
            </a:r>
            <a:r>
              <a:rPr lang="en-IN" sz="1000" dirty="0">
                <a:hlinkClick r:id="rId4"/>
              </a:rPr>
              <a:t>https://cloud.google.com/deployment-manager/docs/manage-cloud-resources-deployment</a:t>
            </a:r>
            <a:r>
              <a:rPr lang="en-IN" sz="1000" dirty="0"/>
              <a:t> </a:t>
            </a:r>
            <a:br>
              <a:rPr lang="en-IN" sz="1000" dirty="0"/>
            </a:br>
            <a:r>
              <a:rPr lang="en-IN" sz="1000" dirty="0"/>
              <a:t>Best Practicing - </a:t>
            </a:r>
            <a:r>
              <a:rPr lang="en-IN" sz="1000" dirty="0">
                <a:hlinkClick r:id="rId5"/>
              </a:rPr>
              <a:t>https://cloud.google.com/deployment-manager/docs/best-practices</a:t>
            </a:r>
            <a:r>
              <a:rPr lang="en-IN" sz="1000" dirty="0"/>
              <a:t> </a:t>
            </a:r>
            <a:br>
              <a:rPr lang="en-IN" sz="1000" dirty="0"/>
            </a:br>
            <a:endParaRPr lang="en-IN" sz="1000" dirty="0"/>
          </a:p>
        </p:txBody>
      </p:sp>
      <p:graphicFrame>
        <p:nvGraphicFramePr>
          <p:cNvPr id="3" name="Table 2">
            <a:extLst>
              <a:ext uri="{FF2B5EF4-FFF2-40B4-BE49-F238E27FC236}">
                <a16:creationId xmlns:a16="http://schemas.microsoft.com/office/drawing/2014/main" id="{227AF9F5-5FAD-E74B-BB33-9A982F3C9366}"/>
              </a:ext>
            </a:extLst>
          </p:cNvPr>
          <p:cNvGraphicFramePr>
            <a:graphicFrameLocks noGrp="1"/>
          </p:cNvGraphicFramePr>
          <p:nvPr>
            <p:extLst>
              <p:ext uri="{D42A27DB-BD31-4B8C-83A1-F6EECF244321}">
                <p14:modId xmlns:p14="http://schemas.microsoft.com/office/powerpoint/2010/main" val="3137287655"/>
              </p:ext>
            </p:extLst>
          </p:nvPr>
        </p:nvGraphicFramePr>
        <p:xfrm>
          <a:off x="6677257" y="271463"/>
          <a:ext cx="5390708" cy="7333930"/>
        </p:xfrm>
        <a:graphic>
          <a:graphicData uri="http://schemas.openxmlformats.org/drawingml/2006/table">
            <a:tbl>
              <a:tblPr/>
              <a:tblGrid>
                <a:gridCol w="3109273">
                  <a:extLst>
                    <a:ext uri="{9D8B030D-6E8A-4147-A177-3AD203B41FA5}">
                      <a16:colId xmlns:a16="http://schemas.microsoft.com/office/drawing/2014/main" val="1995493141"/>
                    </a:ext>
                  </a:extLst>
                </a:gridCol>
                <a:gridCol w="2281435">
                  <a:extLst>
                    <a:ext uri="{9D8B030D-6E8A-4147-A177-3AD203B41FA5}">
                      <a16:colId xmlns:a16="http://schemas.microsoft.com/office/drawing/2014/main" val="2094090762"/>
                    </a:ext>
                  </a:extLst>
                </a:gridCol>
              </a:tblGrid>
              <a:tr h="118539">
                <a:tc>
                  <a:txBody>
                    <a:bodyPr/>
                    <a:lstStyle/>
                    <a:p>
                      <a:pPr algn="l" fontAlgn="ctr"/>
                      <a:r>
                        <a:rPr lang="en-IN" sz="800" b="1" dirty="0">
                          <a:solidFill>
                            <a:schemeClr val="tx1"/>
                          </a:solidFill>
                          <a:effectLst/>
                        </a:rPr>
                        <a:t>Role</a:t>
                      </a:r>
                    </a:p>
                  </a:txBody>
                  <a:tcPr marL="15939" marR="15939" marT="7969" marB="7969" anchor="ctr">
                    <a:lnL>
                      <a:noFill/>
                    </a:lnL>
                    <a:lnR>
                      <a:noFill/>
                    </a:lnR>
                    <a:lnT>
                      <a:noFill/>
                    </a:lnT>
                    <a:lnB>
                      <a:noFill/>
                    </a:lnB>
                  </a:tcPr>
                </a:tc>
                <a:tc>
                  <a:txBody>
                    <a:bodyPr/>
                    <a:lstStyle/>
                    <a:p>
                      <a:pPr algn="l" fontAlgn="ctr"/>
                      <a:r>
                        <a:rPr lang="en-IN" sz="800" b="1" dirty="0">
                          <a:solidFill>
                            <a:schemeClr val="tx1"/>
                          </a:solidFill>
                          <a:effectLst/>
                        </a:rPr>
                        <a:t>Permissions</a:t>
                      </a:r>
                    </a:p>
                  </a:txBody>
                  <a:tcPr marL="15939" marR="15939" marT="7969" marB="7969" anchor="ctr">
                    <a:lnL>
                      <a:noFill/>
                    </a:lnL>
                    <a:lnR>
                      <a:noFill/>
                    </a:lnR>
                    <a:lnT>
                      <a:noFill/>
                    </a:lnT>
                    <a:lnB>
                      <a:noFill/>
                    </a:lnB>
                  </a:tcPr>
                </a:tc>
                <a:extLst>
                  <a:ext uri="{0D108BD9-81ED-4DB2-BD59-A6C34878D82A}">
                    <a16:rowId xmlns:a16="http://schemas.microsoft.com/office/drawing/2014/main" val="1181845207"/>
                  </a:ext>
                </a:extLst>
              </a:tr>
              <a:tr h="2157413">
                <a:tc>
                  <a:txBody>
                    <a:bodyPr/>
                    <a:lstStyle/>
                    <a:p>
                      <a:pPr algn="l" fontAlgn="t"/>
                      <a:r>
                        <a:rPr lang="en-IN" sz="1200" b="0" dirty="0">
                          <a:effectLst/>
                          <a:latin typeface="Roboto" panose="02000000000000000000" pitchFamily="2" charset="0"/>
                        </a:rPr>
                        <a:t>Deployment Manager </a:t>
                      </a:r>
                      <a:r>
                        <a:rPr lang="en-IN" sz="1200" b="0" dirty="0">
                          <a:effectLst/>
                          <a:highlight>
                            <a:srgbClr val="FFFF00"/>
                          </a:highlight>
                          <a:latin typeface="Roboto" panose="02000000000000000000" pitchFamily="2" charset="0"/>
                        </a:rPr>
                        <a:t>Editor</a:t>
                      </a:r>
                      <a:br>
                        <a:rPr lang="en-IN" sz="1200" dirty="0">
                          <a:effectLst/>
                          <a:latin typeface="Roboto" panose="02000000000000000000" pitchFamily="2" charset="0"/>
                        </a:rPr>
                      </a:br>
                      <a:r>
                        <a:rPr lang="en-IN" sz="1200" dirty="0">
                          <a:effectLst/>
                          <a:latin typeface="Roboto" panose="02000000000000000000" pitchFamily="2" charset="0"/>
                        </a:rPr>
                        <a:t>(roles/</a:t>
                      </a:r>
                      <a:r>
                        <a:rPr lang="en-IN" sz="1200" dirty="0" err="1">
                          <a:effectLst/>
                          <a:latin typeface="Roboto" panose="02000000000000000000" pitchFamily="2" charset="0"/>
                        </a:rPr>
                        <a:t>deploymentmanager.editor</a:t>
                      </a:r>
                      <a:r>
                        <a:rPr lang="en-IN" sz="1200" dirty="0">
                          <a:effectLst/>
                          <a:latin typeface="Roboto" panose="02000000000000000000" pitchFamily="2" charset="0"/>
                        </a:rPr>
                        <a:t>)</a:t>
                      </a:r>
                    </a:p>
                    <a:p>
                      <a:pPr algn="l" fontAlgn="t"/>
                      <a:r>
                        <a:rPr lang="en-IN" sz="1200" dirty="0">
                          <a:effectLst/>
                          <a:latin typeface="Roboto" panose="02000000000000000000" pitchFamily="2" charset="0"/>
                        </a:rPr>
                        <a:t>Provides the permissions necessary to </a:t>
                      </a:r>
                      <a:r>
                        <a:rPr lang="en-IN" sz="1200" dirty="0">
                          <a:effectLst/>
                          <a:highlight>
                            <a:srgbClr val="FFFF00"/>
                          </a:highlight>
                          <a:latin typeface="Roboto" panose="02000000000000000000" pitchFamily="2" charset="0"/>
                        </a:rPr>
                        <a:t>create and manage deployments.</a:t>
                      </a:r>
                    </a:p>
                    <a:p>
                      <a:pPr algn="l" fontAlgn="t"/>
                      <a:r>
                        <a:rPr lang="en-IN" sz="1200" dirty="0">
                          <a:effectLst/>
                          <a:latin typeface="Roboto" panose="02000000000000000000" pitchFamily="2" charset="0"/>
                        </a:rPr>
                        <a:t>Lowest-level resources where you can grant this role:</a:t>
                      </a:r>
                    </a:p>
                    <a:p>
                      <a:pPr algn="l" fontAlgn="t">
                        <a:buFont typeface="Arial" panose="020B0604020202020204" pitchFamily="34" charset="0"/>
                        <a:buChar char="•"/>
                      </a:pPr>
                      <a:r>
                        <a:rPr lang="en-IN" sz="1200" dirty="0">
                          <a:effectLst/>
                        </a:rPr>
                        <a:t>Project</a:t>
                      </a:r>
                    </a:p>
                  </a:txBody>
                  <a:tcPr marL="15939" marR="15939" marT="7969" marB="7969">
                    <a:lnL>
                      <a:noFill/>
                    </a:lnL>
                    <a:lnR>
                      <a:noFill/>
                    </a:lnR>
                    <a:lnT>
                      <a:noFill/>
                    </a:lnT>
                    <a:lnB>
                      <a:noFill/>
                    </a:lnB>
                  </a:tcPr>
                </a:tc>
                <a:tc>
                  <a:txBody>
                    <a:bodyPr/>
                    <a:lstStyle/>
                    <a:p>
                      <a:pPr algn="l" fontAlgn="t">
                        <a:buFont typeface="Arial" panose="020B0604020202020204" pitchFamily="34" charset="0"/>
                        <a:buChar char="•"/>
                      </a:pPr>
                      <a:r>
                        <a:rPr lang="en-IN" sz="800" dirty="0" err="1">
                          <a:effectLst/>
                        </a:rPr>
                        <a:t>deploymentmanager.compositeTypes</a:t>
                      </a:r>
                      <a:r>
                        <a:rPr lang="en-IN" sz="800" dirty="0">
                          <a:effectLst/>
                        </a:rPr>
                        <a:t>.*</a:t>
                      </a:r>
                    </a:p>
                    <a:p>
                      <a:pPr algn="l" fontAlgn="t">
                        <a:buFont typeface="Arial" panose="020B0604020202020204" pitchFamily="34" charset="0"/>
                        <a:buChar char="•"/>
                      </a:pPr>
                      <a:r>
                        <a:rPr lang="en-IN" sz="800" dirty="0" err="1">
                          <a:effectLst/>
                        </a:rPr>
                        <a:t>deploymentmanager.</a:t>
                      </a:r>
                      <a:r>
                        <a:rPr lang="en-IN" sz="800" dirty="0" err="1">
                          <a:effectLst/>
                          <a:highlight>
                            <a:srgbClr val="FFFF00"/>
                          </a:highlight>
                        </a:rPr>
                        <a:t>deployments.cancelPreview</a:t>
                      </a:r>
                      <a:endParaRPr lang="en-IN" sz="800" dirty="0">
                        <a:effectLst/>
                        <a:highlight>
                          <a:srgbClr val="FFFF00"/>
                        </a:highlight>
                      </a:endParaRPr>
                    </a:p>
                    <a:p>
                      <a:pPr algn="l" fontAlgn="t">
                        <a:buFont typeface="Arial" panose="020B0604020202020204" pitchFamily="34" charset="0"/>
                        <a:buChar char="•"/>
                      </a:pPr>
                      <a:r>
                        <a:rPr lang="en-IN" sz="800" dirty="0" err="1">
                          <a:effectLst/>
                        </a:rPr>
                        <a:t>deploymentmanager.</a:t>
                      </a:r>
                      <a:r>
                        <a:rPr lang="en-IN" sz="800" dirty="0" err="1">
                          <a:effectLst/>
                          <a:highlight>
                            <a:srgbClr val="FFFF00"/>
                          </a:highlight>
                        </a:rPr>
                        <a:t>deployments.create</a:t>
                      </a:r>
                      <a:endParaRPr lang="en-IN" sz="800" dirty="0">
                        <a:effectLst/>
                        <a:highlight>
                          <a:srgbClr val="FFFF00"/>
                        </a:highlight>
                      </a:endParaRPr>
                    </a:p>
                    <a:p>
                      <a:pPr algn="l" fontAlgn="t">
                        <a:buFont typeface="Arial" panose="020B0604020202020204" pitchFamily="34" charset="0"/>
                        <a:buChar char="•"/>
                      </a:pPr>
                      <a:r>
                        <a:rPr lang="en-IN" sz="800" dirty="0" err="1">
                          <a:effectLst/>
                        </a:rPr>
                        <a:t>deploymentmanager.</a:t>
                      </a:r>
                      <a:r>
                        <a:rPr lang="en-IN" sz="800" dirty="0" err="1">
                          <a:effectLst/>
                          <a:highlight>
                            <a:srgbClr val="FFFF00"/>
                          </a:highlight>
                        </a:rPr>
                        <a:t>deployments.delete</a:t>
                      </a:r>
                      <a:endParaRPr lang="en-IN" sz="800" dirty="0">
                        <a:effectLst/>
                        <a:highlight>
                          <a:srgbClr val="FFFF00"/>
                        </a:highlight>
                      </a:endParaRPr>
                    </a:p>
                    <a:p>
                      <a:pPr algn="l" fontAlgn="t">
                        <a:buFont typeface="Arial" panose="020B0604020202020204" pitchFamily="34" charset="0"/>
                        <a:buChar char="•"/>
                      </a:pPr>
                      <a:r>
                        <a:rPr lang="en-IN" sz="800" dirty="0" err="1">
                          <a:effectLst/>
                        </a:rPr>
                        <a:t>deploymentmanager</a:t>
                      </a:r>
                      <a:r>
                        <a:rPr lang="en-IN" sz="800" dirty="0" err="1">
                          <a:effectLst/>
                          <a:highlight>
                            <a:srgbClr val="FFFF00"/>
                          </a:highlight>
                        </a:rPr>
                        <a:t>.deployments.get</a:t>
                      </a:r>
                      <a:endParaRPr lang="en-IN" sz="800" dirty="0">
                        <a:effectLst/>
                        <a:highlight>
                          <a:srgbClr val="FFFF00"/>
                        </a:highlight>
                      </a:endParaRPr>
                    </a:p>
                    <a:p>
                      <a:pPr algn="l" fontAlgn="t">
                        <a:buFont typeface="Arial" panose="020B0604020202020204" pitchFamily="34" charset="0"/>
                        <a:buChar char="•"/>
                      </a:pPr>
                      <a:r>
                        <a:rPr lang="en-IN" sz="800" dirty="0" err="1">
                          <a:effectLst/>
                        </a:rPr>
                        <a:t>deploymentmanager.</a:t>
                      </a:r>
                      <a:r>
                        <a:rPr lang="en-IN" sz="800" dirty="0" err="1">
                          <a:effectLst/>
                          <a:highlight>
                            <a:srgbClr val="FFFF00"/>
                          </a:highlight>
                        </a:rPr>
                        <a:t>deployments.list</a:t>
                      </a:r>
                      <a:endParaRPr lang="en-IN" sz="800" dirty="0">
                        <a:effectLst/>
                        <a:highlight>
                          <a:srgbClr val="FFFF00"/>
                        </a:highlight>
                      </a:endParaRPr>
                    </a:p>
                    <a:p>
                      <a:pPr algn="l" fontAlgn="t">
                        <a:buFont typeface="Arial" panose="020B0604020202020204" pitchFamily="34" charset="0"/>
                        <a:buChar char="•"/>
                      </a:pPr>
                      <a:r>
                        <a:rPr lang="en-IN" sz="800" dirty="0" err="1">
                          <a:effectLst/>
                        </a:rPr>
                        <a:t>deploymentmanager.</a:t>
                      </a:r>
                      <a:r>
                        <a:rPr lang="en-IN" sz="800" dirty="0" err="1">
                          <a:effectLst/>
                          <a:highlight>
                            <a:srgbClr val="FFFF00"/>
                          </a:highlight>
                        </a:rPr>
                        <a:t>deployments.stop</a:t>
                      </a:r>
                      <a:endParaRPr lang="en-IN" sz="800" dirty="0">
                        <a:effectLst/>
                        <a:highlight>
                          <a:srgbClr val="FFFF00"/>
                        </a:highlight>
                      </a:endParaRPr>
                    </a:p>
                    <a:p>
                      <a:pPr algn="l" fontAlgn="t">
                        <a:buFont typeface="Arial" panose="020B0604020202020204" pitchFamily="34" charset="0"/>
                        <a:buChar char="•"/>
                      </a:pPr>
                      <a:r>
                        <a:rPr lang="en-IN" sz="800" dirty="0" err="1">
                          <a:effectLst/>
                        </a:rPr>
                        <a:t>deploymentmanager.</a:t>
                      </a:r>
                      <a:r>
                        <a:rPr lang="en-IN" sz="800" dirty="0" err="1">
                          <a:effectLst/>
                          <a:highlight>
                            <a:srgbClr val="FFFF00"/>
                          </a:highlight>
                        </a:rPr>
                        <a:t>deployments.update</a:t>
                      </a:r>
                      <a:endParaRPr lang="en-IN" sz="800" dirty="0">
                        <a:effectLst/>
                        <a:highlight>
                          <a:srgbClr val="FFFF00"/>
                        </a:highlight>
                      </a:endParaRPr>
                    </a:p>
                    <a:p>
                      <a:pPr algn="l" fontAlgn="t">
                        <a:buFont typeface="Arial" panose="020B0604020202020204" pitchFamily="34" charset="0"/>
                        <a:buChar char="•"/>
                      </a:pPr>
                      <a:r>
                        <a:rPr lang="en-IN" sz="800" dirty="0" err="1">
                          <a:effectLst/>
                        </a:rPr>
                        <a:t>deploymentmanager.manifests</a:t>
                      </a:r>
                      <a:r>
                        <a:rPr lang="en-IN" sz="800" dirty="0">
                          <a:effectLst/>
                        </a:rPr>
                        <a:t>.*</a:t>
                      </a:r>
                    </a:p>
                    <a:p>
                      <a:pPr algn="l" fontAlgn="t">
                        <a:buFont typeface="Arial" panose="020B0604020202020204" pitchFamily="34" charset="0"/>
                        <a:buChar char="•"/>
                      </a:pPr>
                      <a:r>
                        <a:rPr lang="en-IN" sz="800" dirty="0" err="1">
                          <a:effectLst/>
                        </a:rPr>
                        <a:t>deploymentmanager.operations</a:t>
                      </a:r>
                      <a:r>
                        <a:rPr lang="en-IN" sz="800" dirty="0">
                          <a:effectLst/>
                        </a:rPr>
                        <a:t>.*</a:t>
                      </a:r>
                    </a:p>
                    <a:p>
                      <a:pPr algn="l" fontAlgn="t">
                        <a:buFont typeface="Arial" panose="020B0604020202020204" pitchFamily="34" charset="0"/>
                        <a:buChar char="•"/>
                      </a:pPr>
                      <a:r>
                        <a:rPr lang="en-IN" sz="800" dirty="0" err="1">
                          <a:effectLst/>
                        </a:rPr>
                        <a:t>deploymentmanager.resources</a:t>
                      </a:r>
                      <a:r>
                        <a:rPr lang="en-IN" sz="800" dirty="0">
                          <a:effectLst/>
                        </a:rPr>
                        <a:t>.*</a:t>
                      </a:r>
                    </a:p>
                    <a:p>
                      <a:pPr algn="l" fontAlgn="t">
                        <a:buFont typeface="Arial" panose="020B0604020202020204" pitchFamily="34" charset="0"/>
                        <a:buChar char="•"/>
                      </a:pPr>
                      <a:r>
                        <a:rPr lang="en-IN" sz="800" dirty="0" err="1">
                          <a:effectLst/>
                        </a:rPr>
                        <a:t>deploymentmanager.typeProviders</a:t>
                      </a:r>
                      <a:r>
                        <a:rPr lang="en-IN" sz="800" dirty="0">
                          <a:effectLst/>
                        </a:rPr>
                        <a:t>.*</a:t>
                      </a:r>
                    </a:p>
                    <a:p>
                      <a:pPr algn="l" fontAlgn="t">
                        <a:buFont typeface="Arial" panose="020B0604020202020204" pitchFamily="34" charset="0"/>
                        <a:buChar char="•"/>
                      </a:pPr>
                      <a:r>
                        <a:rPr lang="en-IN" sz="800" dirty="0" err="1">
                          <a:effectLst/>
                        </a:rPr>
                        <a:t>deploymentmanager.types</a:t>
                      </a:r>
                      <a:r>
                        <a:rPr lang="en-IN" sz="800" dirty="0">
                          <a:effectLst/>
                        </a:rPr>
                        <a:t>.*</a:t>
                      </a:r>
                    </a:p>
                    <a:p>
                      <a:pPr algn="l" fontAlgn="t">
                        <a:buFont typeface="Arial" panose="020B0604020202020204" pitchFamily="34" charset="0"/>
                        <a:buChar char="•"/>
                      </a:pPr>
                      <a:r>
                        <a:rPr lang="en-IN" sz="800" dirty="0" err="1">
                          <a:effectLst/>
                        </a:rPr>
                        <a:t>resourcemanager.projects.get</a:t>
                      </a:r>
                      <a:endParaRPr lang="en-IN" sz="800" dirty="0">
                        <a:effectLst/>
                      </a:endParaRPr>
                    </a:p>
                    <a:p>
                      <a:pPr algn="l" fontAlgn="t">
                        <a:buFont typeface="Arial" panose="020B0604020202020204" pitchFamily="34" charset="0"/>
                        <a:buChar char="•"/>
                      </a:pPr>
                      <a:r>
                        <a:rPr lang="en-IN" sz="800" dirty="0" err="1">
                          <a:effectLst/>
                        </a:rPr>
                        <a:t>resourcemanager.projects.list</a:t>
                      </a:r>
                      <a:endParaRPr lang="en-IN" sz="800" dirty="0">
                        <a:effectLst/>
                      </a:endParaRPr>
                    </a:p>
                    <a:p>
                      <a:pPr algn="l" fontAlgn="t">
                        <a:buFont typeface="Arial" panose="020B0604020202020204" pitchFamily="34" charset="0"/>
                        <a:buChar char="•"/>
                      </a:pPr>
                      <a:r>
                        <a:rPr lang="en-IN" sz="800" dirty="0" err="1">
                          <a:effectLst/>
                        </a:rPr>
                        <a:t>serviceusage.quotas.get</a:t>
                      </a:r>
                      <a:endParaRPr lang="en-IN" sz="800" dirty="0">
                        <a:effectLst/>
                      </a:endParaRPr>
                    </a:p>
                    <a:p>
                      <a:pPr algn="l" fontAlgn="t">
                        <a:buFont typeface="Arial" panose="020B0604020202020204" pitchFamily="34" charset="0"/>
                        <a:buChar char="•"/>
                      </a:pPr>
                      <a:r>
                        <a:rPr lang="en-IN" sz="800" dirty="0" err="1">
                          <a:effectLst/>
                        </a:rPr>
                        <a:t>serviceusage.services.get</a:t>
                      </a:r>
                      <a:endParaRPr lang="en-IN" sz="800" dirty="0">
                        <a:effectLst/>
                      </a:endParaRPr>
                    </a:p>
                    <a:p>
                      <a:pPr algn="l" fontAlgn="t">
                        <a:buFont typeface="Arial" panose="020B0604020202020204" pitchFamily="34" charset="0"/>
                        <a:buChar char="•"/>
                      </a:pPr>
                      <a:r>
                        <a:rPr lang="en-IN" sz="800" dirty="0" err="1">
                          <a:effectLst/>
                        </a:rPr>
                        <a:t>serviceusage.services.list</a:t>
                      </a:r>
                      <a:endParaRPr lang="en-IN" sz="800" dirty="0">
                        <a:effectLst/>
                      </a:endParaRPr>
                    </a:p>
                  </a:txBody>
                  <a:tcPr marL="15939" marR="15939" marT="7969" marB="7969">
                    <a:lnL>
                      <a:noFill/>
                    </a:lnL>
                    <a:lnR>
                      <a:noFill/>
                    </a:lnR>
                    <a:lnT>
                      <a:noFill/>
                    </a:lnT>
                    <a:lnB>
                      <a:noFill/>
                    </a:lnB>
                  </a:tcPr>
                </a:tc>
                <a:extLst>
                  <a:ext uri="{0D108BD9-81ED-4DB2-BD59-A6C34878D82A}">
                    <a16:rowId xmlns:a16="http://schemas.microsoft.com/office/drawing/2014/main" val="2898114253"/>
                  </a:ext>
                </a:extLst>
              </a:tr>
              <a:tr h="806066">
                <a:tc>
                  <a:txBody>
                    <a:bodyPr/>
                    <a:lstStyle/>
                    <a:p>
                      <a:pPr algn="l" fontAlgn="t"/>
                      <a:r>
                        <a:rPr lang="en-IN" sz="1200" b="0" dirty="0">
                          <a:effectLst/>
                          <a:latin typeface="Roboto" panose="02000000000000000000" pitchFamily="2" charset="0"/>
                        </a:rPr>
                        <a:t>Deployment Manager Type Editor</a:t>
                      </a:r>
                      <a:br>
                        <a:rPr lang="en-IN" sz="1200" dirty="0">
                          <a:effectLst/>
                          <a:latin typeface="Roboto" panose="02000000000000000000" pitchFamily="2" charset="0"/>
                        </a:rPr>
                      </a:br>
                      <a:r>
                        <a:rPr lang="en-IN" sz="1200" dirty="0">
                          <a:effectLst/>
                          <a:latin typeface="Roboto" panose="02000000000000000000" pitchFamily="2" charset="0"/>
                        </a:rPr>
                        <a:t>(roles/</a:t>
                      </a:r>
                      <a:r>
                        <a:rPr lang="en-IN" sz="1200" dirty="0" err="1">
                          <a:effectLst/>
                          <a:latin typeface="Roboto" panose="02000000000000000000" pitchFamily="2" charset="0"/>
                        </a:rPr>
                        <a:t>deploymentmanager.</a:t>
                      </a:r>
                      <a:r>
                        <a:rPr lang="en-IN" sz="1200" dirty="0" err="1">
                          <a:effectLst/>
                          <a:highlight>
                            <a:srgbClr val="FFFF00"/>
                          </a:highlight>
                          <a:latin typeface="Roboto" panose="02000000000000000000" pitchFamily="2" charset="0"/>
                        </a:rPr>
                        <a:t>typeEditor</a:t>
                      </a:r>
                      <a:r>
                        <a:rPr lang="en-IN" sz="1200" dirty="0">
                          <a:effectLst/>
                          <a:latin typeface="Roboto" panose="02000000000000000000" pitchFamily="2" charset="0"/>
                        </a:rPr>
                        <a:t>)</a:t>
                      </a:r>
                    </a:p>
                    <a:p>
                      <a:pPr algn="l" fontAlgn="t"/>
                      <a:r>
                        <a:rPr lang="en-IN" sz="1200" dirty="0">
                          <a:effectLst/>
                          <a:highlight>
                            <a:srgbClr val="FFFF00"/>
                          </a:highlight>
                          <a:latin typeface="Roboto" panose="02000000000000000000" pitchFamily="2" charset="0"/>
                        </a:rPr>
                        <a:t>Provides read and write access to </a:t>
                      </a:r>
                      <a:r>
                        <a:rPr lang="en-IN" sz="1200" dirty="0">
                          <a:effectLst/>
                          <a:latin typeface="Roboto" panose="02000000000000000000" pitchFamily="2" charset="0"/>
                        </a:rPr>
                        <a:t>all Type Registry resources.</a:t>
                      </a:r>
                    </a:p>
                    <a:p>
                      <a:pPr algn="l" fontAlgn="t"/>
                      <a:r>
                        <a:rPr lang="en-IN" sz="1200" dirty="0">
                          <a:effectLst/>
                          <a:latin typeface="Roboto" panose="02000000000000000000" pitchFamily="2" charset="0"/>
                        </a:rPr>
                        <a:t>Lowest-level resources where you can grant this role:</a:t>
                      </a:r>
                    </a:p>
                    <a:p>
                      <a:pPr algn="l" fontAlgn="t">
                        <a:buFont typeface="Arial" panose="020B0604020202020204" pitchFamily="34" charset="0"/>
                        <a:buChar char="•"/>
                      </a:pPr>
                      <a:r>
                        <a:rPr lang="en-IN" sz="1200" dirty="0">
                          <a:effectLst/>
                        </a:rPr>
                        <a:t>Project</a:t>
                      </a:r>
                    </a:p>
                  </a:txBody>
                  <a:tcPr marL="15939" marR="15939" marT="7969" marB="7969">
                    <a:lnL>
                      <a:noFill/>
                    </a:lnL>
                    <a:lnR>
                      <a:noFill/>
                    </a:lnR>
                    <a:lnT>
                      <a:noFill/>
                    </a:lnT>
                    <a:lnB>
                      <a:noFill/>
                    </a:lnB>
                  </a:tcPr>
                </a:tc>
                <a:tc>
                  <a:txBody>
                    <a:bodyPr/>
                    <a:lstStyle/>
                    <a:p>
                      <a:pPr algn="l" fontAlgn="t">
                        <a:buFont typeface="Arial" panose="020B0604020202020204" pitchFamily="34" charset="0"/>
                        <a:buChar char="•"/>
                      </a:pPr>
                      <a:r>
                        <a:rPr lang="en-IN" sz="800" dirty="0" err="1">
                          <a:effectLst/>
                        </a:rPr>
                        <a:t>deploymentmanager.compositeTypes</a:t>
                      </a:r>
                      <a:r>
                        <a:rPr lang="en-IN" sz="800" dirty="0">
                          <a:effectLst/>
                        </a:rPr>
                        <a:t>.*</a:t>
                      </a:r>
                    </a:p>
                    <a:p>
                      <a:pPr algn="l" fontAlgn="t">
                        <a:buFont typeface="Arial" panose="020B0604020202020204" pitchFamily="34" charset="0"/>
                        <a:buChar char="•"/>
                      </a:pPr>
                      <a:r>
                        <a:rPr lang="en-IN" sz="800" dirty="0" err="1">
                          <a:effectLst/>
                        </a:rPr>
                        <a:t>deploymentmanager.operations.get</a:t>
                      </a:r>
                      <a:endParaRPr lang="en-IN" sz="800" dirty="0">
                        <a:effectLst/>
                      </a:endParaRPr>
                    </a:p>
                    <a:p>
                      <a:pPr algn="l" fontAlgn="t">
                        <a:buFont typeface="Arial" panose="020B0604020202020204" pitchFamily="34" charset="0"/>
                        <a:buChar char="•"/>
                      </a:pPr>
                      <a:r>
                        <a:rPr lang="en-IN" sz="800" dirty="0" err="1">
                          <a:effectLst/>
                        </a:rPr>
                        <a:t>deploymentmanager.typeProviders</a:t>
                      </a:r>
                      <a:r>
                        <a:rPr lang="en-IN" sz="800" dirty="0">
                          <a:effectLst/>
                        </a:rPr>
                        <a:t>.*</a:t>
                      </a:r>
                    </a:p>
                    <a:p>
                      <a:pPr algn="l" fontAlgn="t">
                        <a:buFont typeface="Arial" panose="020B0604020202020204" pitchFamily="34" charset="0"/>
                        <a:buChar char="•"/>
                      </a:pPr>
                      <a:r>
                        <a:rPr lang="en-IN" sz="800" dirty="0" err="1">
                          <a:effectLst/>
                        </a:rPr>
                        <a:t>deploymentmanager.types</a:t>
                      </a:r>
                      <a:r>
                        <a:rPr lang="en-IN" sz="800" dirty="0">
                          <a:effectLst/>
                        </a:rPr>
                        <a:t>.*</a:t>
                      </a:r>
                    </a:p>
                    <a:p>
                      <a:pPr algn="l" fontAlgn="t">
                        <a:buFont typeface="Arial" panose="020B0604020202020204" pitchFamily="34" charset="0"/>
                        <a:buChar char="•"/>
                      </a:pPr>
                      <a:r>
                        <a:rPr lang="en-IN" sz="800" dirty="0" err="1">
                          <a:effectLst/>
                        </a:rPr>
                        <a:t>resourcemanager.projects.get</a:t>
                      </a:r>
                      <a:endParaRPr lang="en-IN" sz="800" dirty="0">
                        <a:effectLst/>
                      </a:endParaRPr>
                    </a:p>
                    <a:p>
                      <a:pPr algn="l" fontAlgn="t">
                        <a:buFont typeface="Arial" panose="020B0604020202020204" pitchFamily="34" charset="0"/>
                        <a:buChar char="•"/>
                      </a:pPr>
                      <a:r>
                        <a:rPr lang="en-IN" sz="800" dirty="0" err="1">
                          <a:effectLst/>
                        </a:rPr>
                        <a:t>resourcemanager.projects.list</a:t>
                      </a:r>
                      <a:endParaRPr lang="en-IN" sz="800" dirty="0">
                        <a:effectLst/>
                      </a:endParaRPr>
                    </a:p>
                    <a:p>
                      <a:pPr algn="l" fontAlgn="t">
                        <a:buFont typeface="Arial" panose="020B0604020202020204" pitchFamily="34" charset="0"/>
                        <a:buChar char="•"/>
                      </a:pPr>
                      <a:r>
                        <a:rPr lang="en-IN" sz="800" dirty="0" err="1">
                          <a:effectLst/>
                        </a:rPr>
                        <a:t>serviceusage.quotas.get</a:t>
                      </a:r>
                      <a:endParaRPr lang="en-IN" sz="800" dirty="0">
                        <a:effectLst/>
                      </a:endParaRPr>
                    </a:p>
                    <a:p>
                      <a:pPr algn="l" fontAlgn="t">
                        <a:buFont typeface="Arial" panose="020B0604020202020204" pitchFamily="34" charset="0"/>
                        <a:buChar char="•"/>
                      </a:pPr>
                      <a:r>
                        <a:rPr lang="en-IN" sz="800" dirty="0" err="1">
                          <a:effectLst/>
                        </a:rPr>
                        <a:t>serviceusage.services.get</a:t>
                      </a:r>
                      <a:endParaRPr lang="en-IN" sz="800" dirty="0">
                        <a:effectLst/>
                      </a:endParaRPr>
                    </a:p>
                  </a:txBody>
                  <a:tcPr marL="15939" marR="15939" marT="7969" marB="7969">
                    <a:lnL>
                      <a:noFill/>
                    </a:lnL>
                    <a:lnR>
                      <a:noFill/>
                    </a:lnR>
                    <a:lnT>
                      <a:noFill/>
                    </a:lnT>
                    <a:lnB>
                      <a:noFill/>
                    </a:lnB>
                  </a:tcPr>
                </a:tc>
                <a:extLst>
                  <a:ext uri="{0D108BD9-81ED-4DB2-BD59-A6C34878D82A}">
                    <a16:rowId xmlns:a16="http://schemas.microsoft.com/office/drawing/2014/main" val="1408126200"/>
                  </a:ext>
                </a:extLst>
              </a:tr>
              <a:tr h="1303930">
                <a:tc>
                  <a:txBody>
                    <a:bodyPr/>
                    <a:lstStyle/>
                    <a:p>
                      <a:pPr algn="l" fontAlgn="t"/>
                      <a:r>
                        <a:rPr lang="en-IN" sz="1200" b="0" dirty="0">
                          <a:effectLst/>
                          <a:latin typeface="Roboto" panose="02000000000000000000" pitchFamily="2" charset="0"/>
                        </a:rPr>
                        <a:t>Deployment Manager Type Viewer</a:t>
                      </a:r>
                      <a:br>
                        <a:rPr lang="en-IN" sz="1200" dirty="0">
                          <a:effectLst/>
                          <a:latin typeface="Roboto" panose="02000000000000000000" pitchFamily="2" charset="0"/>
                        </a:rPr>
                      </a:br>
                      <a:r>
                        <a:rPr lang="en-IN" sz="1200" dirty="0">
                          <a:effectLst/>
                          <a:latin typeface="Roboto" panose="02000000000000000000" pitchFamily="2" charset="0"/>
                        </a:rPr>
                        <a:t>(roles/</a:t>
                      </a:r>
                      <a:r>
                        <a:rPr lang="en-IN" sz="1200" dirty="0" err="1">
                          <a:effectLst/>
                          <a:latin typeface="Roboto" panose="02000000000000000000" pitchFamily="2" charset="0"/>
                        </a:rPr>
                        <a:t>deploymentmanager.</a:t>
                      </a:r>
                      <a:r>
                        <a:rPr lang="en-IN" sz="1200" dirty="0" err="1">
                          <a:effectLst/>
                          <a:highlight>
                            <a:srgbClr val="FFFF00"/>
                          </a:highlight>
                          <a:latin typeface="Roboto" panose="02000000000000000000" pitchFamily="2" charset="0"/>
                        </a:rPr>
                        <a:t>typeViewer</a:t>
                      </a:r>
                      <a:r>
                        <a:rPr lang="en-IN" sz="1200" dirty="0">
                          <a:effectLst/>
                          <a:latin typeface="Roboto" panose="02000000000000000000" pitchFamily="2" charset="0"/>
                        </a:rPr>
                        <a:t>)</a:t>
                      </a:r>
                    </a:p>
                    <a:p>
                      <a:pPr algn="l" fontAlgn="t"/>
                      <a:r>
                        <a:rPr lang="en-IN" sz="1200" dirty="0">
                          <a:effectLst/>
                          <a:latin typeface="Roboto" panose="02000000000000000000" pitchFamily="2" charset="0"/>
                        </a:rPr>
                        <a:t>Provides </a:t>
                      </a:r>
                      <a:r>
                        <a:rPr lang="en-IN" sz="1200" dirty="0">
                          <a:effectLst/>
                          <a:highlight>
                            <a:srgbClr val="FFFF00"/>
                          </a:highlight>
                          <a:latin typeface="Roboto" panose="02000000000000000000" pitchFamily="2" charset="0"/>
                        </a:rPr>
                        <a:t>read-only access </a:t>
                      </a:r>
                      <a:r>
                        <a:rPr lang="en-IN" sz="1200" dirty="0">
                          <a:effectLst/>
                          <a:latin typeface="Roboto" panose="02000000000000000000" pitchFamily="2" charset="0"/>
                        </a:rPr>
                        <a:t>to all Type Registry resources.</a:t>
                      </a:r>
                    </a:p>
                    <a:p>
                      <a:pPr algn="l" fontAlgn="t"/>
                      <a:r>
                        <a:rPr lang="en-IN" sz="1200" dirty="0">
                          <a:effectLst/>
                          <a:latin typeface="Roboto" panose="02000000000000000000" pitchFamily="2" charset="0"/>
                        </a:rPr>
                        <a:t>Lowest-level resources where you can grant this role:</a:t>
                      </a:r>
                    </a:p>
                    <a:p>
                      <a:pPr algn="l" fontAlgn="t">
                        <a:buFont typeface="Arial" panose="020B0604020202020204" pitchFamily="34" charset="0"/>
                        <a:buChar char="•"/>
                      </a:pPr>
                      <a:r>
                        <a:rPr lang="en-IN" sz="1200" dirty="0">
                          <a:effectLst/>
                        </a:rPr>
                        <a:t>Project</a:t>
                      </a:r>
                    </a:p>
                  </a:txBody>
                  <a:tcPr marL="15939" marR="15939" marT="7969" marB="7969">
                    <a:lnL>
                      <a:noFill/>
                    </a:lnL>
                    <a:lnR>
                      <a:noFill/>
                    </a:lnR>
                    <a:lnT>
                      <a:noFill/>
                    </a:lnT>
                    <a:lnB>
                      <a:noFill/>
                    </a:lnB>
                  </a:tcPr>
                </a:tc>
                <a:tc>
                  <a:txBody>
                    <a:bodyPr/>
                    <a:lstStyle/>
                    <a:p>
                      <a:pPr algn="l" fontAlgn="t">
                        <a:buFont typeface="Arial" panose="020B0604020202020204" pitchFamily="34" charset="0"/>
                        <a:buChar char="•"/>
                      </a:pPr>
                      <a:r>
                        <a:rPr lang="en-IN" sz="800" dirty="0" err="1">
                          <a:effectLst/>
                        </a:rPr>
                        <a:t>deploymentmanager.compositeTypes.get</a:t>
                      </a:r>
                      <a:endParaRPr lang="en-IN" sz="800" dirty="0">
                        <a:effectLst/>
                      </a:endParaRPr>
                    </a:p>
                    <a:p>
                      <a:pPr algn="l" fontAlgn="t">
                        <a:buFont typeface="Arial" panose="020B0604020202020204" pitchFamily="34" charset="0"/>
                        <a:buChar char="•"/>
                      </a:pPr>
                      <a:r>
                        <a:rPr lang="en-IN" sz="800" dirty="0" err="1">
                          <a:effectLst/>
                        </a:rPr>
                        <a:t>deploymentmanager.compositeTypes.list</a:t>
                      </a:r>
                      <a:endParaRPr lang="en-IN" sz="800" dirty="0">
                        <a:effectLst/>
                      </a:endParaRPr>
                    </a:p>
                    <a:p>
                      <a:pPr algn="l" fontAlgn="t">
                        <a:buFont typeface="Arial" panose="020B0604020202020204" pitchFamily="34" charset="0"/>
                        <a:buChar char="•"/>
                      </a:pPr>
                      <a:r>
                        <a:rPr lang="en-IN" sz="800" dirty="0" err="1">
                          <a:effectLst/>
                        </a:rPr>
                        <a:t>deploymentmanager.typeProviders.get</a:t>
                      </a:r>
                      <a:endParaRPr lang="en-IN" sz="800" dirty="0">
                        <a:effectLst/>
                      </a:endParaRPr>
                    </a:p>
                    <a:p>
                      <a:pPr algn="l" fontAlgn="t">
                        <a:buFont typeface="Arial" panose="020B0604020202020204" pitchFamily="34" charset="0"/>
                        <a:buChar char="•"/>
                      </a:pPr>
                      <a:r>
                        <a:rPr lang="en-IN" sz="800" dirty="0" err="1">
                          <a:effectLst/>
                        </a:rPr>
                        <a:t>deploymentmanager.typeProviders.getType</a:t>
                      </a:r>
                      <a:endParaRPr lang="en-IN" sz="800" dirty="0">
                        <a:effectLst/>
                      </a:endParaRPr>
                    </a:p>
                    <a:p>
                      <a:pPr algn="l" fontAlgn="t">
                        <a:buFont typeface="Arial" panose="020B0604020202020204" pitchFamily="34" charset="0"/>
                        <a:buChar char="•"/>
                      </a:pPr>
                      <a:r>
                        <a:rPr lang="en-IN" sz="800" dirty="0" err="1">
                          <a:effectLst/>
                        </a:rPr>
                        <a:t>deploymentmanager.typeProviders.list</a:t>
                      </a:r>
                      <a:endParaRPr lang="en-IN" sz="800" dirty="0">
                        <a:effectLst/>
                      </a:endParaRPr>
                    </a:p>
                    <a:p>
                      <a:pPr algn="l" fontAlgn="t">
                        <a:buFont typeface="Arial" panose="020B0604020202020204" pitchFamily="34" charset="0"/>
                        <a:buChar char="•"/>
                      </a:pPr>
                      <a:r>
                        <a:rPr lang="en-IN" sz="800" dirty="0" err="1">
                          <a:effectLst/>
                        </a:rPr>
                        <a:t>deploymentmanager.typeProviders.listTypes</a:t>
                      </a:r>
                      <a:endParaRPr lang="en-IN" sz="800" dirty="0">
                        <a:effectLst/>
                      </a:endParaRPr>
                    </a:p>
                    <a:p>
                      <a:pPr algn="l" fontAlgn="t">
                        <a:buFont typeface="Arial" panose="020B0604020202020204" pitchFamily="34" charset="0"/>
                        <a:buChar char="•"/>
                      </a:pPr>
                      <a:r>
                        <a:rPr lang="en-IN" sz="800" dirty="0" err="1">
                          <a:effectLst/>
                        </a:rPr>
                        <a:t>deploymentmanager.types.get</a:t>
                      </a:r>
                      <a:endParaRPr lang="en-IN" sz="800" dirty="0">
                        <a:effectLst/>
                      </a:endParaRPr>
                    </a:p>
                    <a:p>
                      <a:pPr algn="l" fontAlgn="t">
                        <a:buFont typeface="Arial" panose="020B0604020202020204" pitchFamily="34" charset="0"/>
                        <a:buChar char="•"/>
                      </a:pPr>
                      <a:r>
                        <a:rPr lang="en-IN" sz="800" dirty="0" err="1">
                          <a:effectLst/>
                        </a:rPr>
                        <a:t>deploymentmanager.types.list</a:t>
                      </a:r>
                      <a:endParaRPr lang="en-IN" sz="800" dirty="0">
                        <a:effectLst/>
                      </a:endParaRPr>
                    </a:p>
                    <a:p>
                      <a:pPr algn="l" fontAlgn="t">
                        <a:buFont typeface="Arial" panose="020B0604020202020204" pitchFamily="34" charset="0"/>
                        <a:buChar char="•"/>
                      </a:pPr>
                      <a:r>
                        <a:rPr lang="en-IN" sz="800" dirty="0" err="1">
                          <a:effectLst/>
                        </a:rPr>
                        <a:t>resourcemanager.projects.get</a:t>
                      </a:r>
                      <a:endParaRPr lang="en-IN" sz="800" dirty="0">
                        <a:effectLst/>
                      </a:endParaRPr>
                    </a:p>
                    <a:p>
                      <a:pPr algn="l" fontAlgn="t">
                        <a:buFont typeface="Arial" panose="020B0604020202020204" pitchFamily="34" charset="0"/>
                        <a:buChar char="•"/>
                      </a:pPr>
                      <a:r>
                        <a:rPr lang="en-IN" sz="800" dirty="0" err="1">
                          <a:effectLst/>
                        </a:rPr>
                        <a:t>resourcemanager.projects.list</a:t>
                      </a:r>
                      <a:endParaRPr lang="en-IN" sz="800" dirty="0">
                        <a:effectLst/>
                      </a:endParaRPr>
                    </a:p>
                    <a:p>
                      <a:pPr algn="l" fontAlgn="t">
                        <a:buFont typeface="Arial" panose="020B0604020202020204" pitchFamily="34" charset="0"/>
                        <a:buChar char="•"/>
                      </a:pPr>
                      <a:r>
                        <a:rPr lang="en-IN" sz="800" dirty="0" err="1">
                          <a:effectLst/>
                        </a:rPr>
                        <a:t>serviceusage.quotas.get</a:t>
                      </a:r>
                      <a:endParaRPr lang="en-IN" sz="800" dirty="0">
                        <a:effectLst/>
                      </a:endParaRPr>
                    </a:p>
                    <a:p>
                      <a:pPr algn="l" fontAlgn="t">
                        <a:buFont typeface="Arial" panose="020B0604020202020204" pitchFamily="34" charset="0"/>
                        <a:buChar char="•"/>
                      </a:pPr>
                      <a:r>
                        <a:rPr lang="en-IN" sz="800" dirty="0" err="1">
                          <a:effectLst/>
                        </a:rPr>
                        <a:t>serviceusage.services.get</a:t>
                      </a:r>
                      <a:endParaRPr lang="en-IN" sz="800" dirty="0">
                        <a:effectLst/>
                      </a:endParaRPr>
                    </a:p>
                  </a:txBody>
                  <a:tcPr marL="15939" marR="15939" marT="7969" marB="7969">
                    <a:lnL>
                      <a:noFill/>
                    </a:lnL>
                    <a:lnR>
                      <a:noFill/>
                    </a:lnR>
                    <a:lnT>
                      <a:noFill/>
                    </a:lnT>
                    <a:lnB>
                      <a:noFill/>
                    </a:lnB>
                  </a:tcPr>
                </a:tc>
                <a:extLst>
                  <a:ext uri="{0D108BD9-81ED-4DB2-BD59-A6C34878D82A}">
                    <a16:rowId xmlns:a16="http://schemas.microsoft.com/office/drawing/2014/main" val="1971099911"/>
                  </a:ext>
                </a:extLst>
              </a:tr>
              <a:tr h="2086289">
                <a:tc>
                  <a:txBody>
                    <a:bodyPr/>
                    <a:lstStyle/>
                    <a:p>
                      <a:pPr algn="l" fontAlgn="t"/>
                      <a:r>
                        <a:rPr lang="en-IN" sz="1200" b="0" dirty="0">
                          <a:effectLst/>
                          <a:latin typeface="Roboto" panose="02000000000000000000" pitchFamily="2" charset="0"/>
                        </a:rPr>
                        <a:t>Deployment Manager Viewer</a:t>
                      </a:r>
                      <a:br>
                        <a:rPr lang="en-IN" sz="1200" dirty="0">
                          <a:effectLst/>
                          <a:latin typeface="Roboto" panose="02000000000000000000" pitchFamily="2" charset="0"/>
                        </a:rPr>
                      </a:br>
                      <a:r>
                        <a:rPr lang="en-IN" sz="1200" dirty="0">
                          <a:effectLst/>
                          <a:latin typeface="Roboto" panose="02000000000000000000" pitchFamily="2" charset="0"/>
                        </a:rPr>
                        <a:t>(roles/</a:t>
                      </a:r>
                      <a:r>
                        <a:rPr lang="en-IN" sz="1200" dirty="0" err="1">
                          <a:effectLst/>
                          <a:latin typeface="Roboto" panose="02000000000000000000" pitchFamily="2" charset="0"/>
                        </a:rPr>
                        <a:t>deploymentmanager.</a:t>
                      </a:r>
                      <a:r>
                        <a:rPr lang="en-IN" sz="1200" dirty="0" err="1">
                          <a:effectLst/>
                          <a:highlight>
                            <a:srgbClr val="FFFF00"/>
                          </a:highlight>
                          <a:latin typeface="Roboto" panose="02000000000000000000" pitchFamily="2" charset="0"/>
                        </a:rPr>
                        <a:t>viewer</a:t>
                      </a:r>
                      <a:r>
                        <a:rPr lang="en-IN" sz="1200" dirty="0">
                          <a:effectLst/>
                          <a:latin typeface="Roboto" panose="02000000000000000000" pitchFamily="2" charset="0"/>
                        </a:rPr>
                        <a:t>)</a:t>
                      </a:r>
                    </a:p>
                    <a:p>
                      <a:pPr algn="l" fontAlgn="t"/>
                      <a:r>
                        <a:rPr lang="en-IN" sz="1200" dirty="0">
                          <a:effectLst/>
                          <a:latin typeface="Roboto" panose="02000000000000000000" pitchFamily="2" charset="0"/>
                        </a:rPr>
                        <a:t>Provides read-only access to all Deployment Manager-related resources.</a:t>
                      </a:r>
                    </a:p>
                    <a:p>
                      <a:pPr algn="l" fontAlgn="t"/>
                      <a:r>
                        <a:rPr lang="en-IN" sz="1200" dirty="0">
                          <a:effectLst/>
                          <a:latin typeface="Roboto" panose="02000000000000000000" pitchFamily="2" charset="0"/>
                        </a:rPr>
                        <a:t>Lowest-level resources where you can grant this role:</a:t>
                      </a:r>
                    </a:p>
                    <a:p>
                      <a:pPr algn="l" fontAlgn="t">
                        <a:buFont typeface="Arial" panose="020B0604020202020204" pitchFamily="34" charset="0"/>
                        <a:buChar char="•"/>
                      </a:pPr>
                      <a:r>
                        <a:rPr lang="en-IN" sz="1200" dirty="0">
                          <a:effectLst/>
                        </a:rPr>
                        <a:t>Project</a:t>
                      </a:r>
                    </a:p>
                  </a:txBody>
                  <a:tcPr marL="15939" marR="15939" marT="7969" marB="7969">
                    <a:lnL>
                      <a:noFill/>
                    </a:lnL>
                    <a:lnR>
                      <a:noFill/>
                    </a:lnR>
                    <a:lnT>
                      <a:noFill/>
                    </a:lnT>
                    <a:lnB>
                      <a:noFill/>
                    </a:lnB>
                  </a:tcPr>
                </a:tc>
                <a:tc>
                  <a:txBody>
                    <a:bodyPr/>
                    <a:lstStyle/>
                    <a:p>
                      <a:pPr algn="l" fontAlgn="t">
                        <a:buFont typeface="Arial" panose="020B0604020202020204" pitchFamily="34" charset="0"/>
                        <a:buChar char="•"/>
                      </a:pPr>
                      <a:r>
                        <a:rPr lang="en-IN" sz="800" dirty="0" err="1">
                          <a:effectLst/>
                        </a:rPr>
                        <a:t>deploymentmanager.compositeTypes.get</a:t>
                      </a:r>
                      <a:endParaRPr lang="en-IN" sz="800" dirty="0">
                        <a:effectLst/>
                      </a:endParaRPr>
                    </a:p>
                    <a:p>
                      <a:pPr algn="l" fontAlgn="t">
                        <a:buFont typeface="Arial" panose="020B0604020202020204" pitchFamily="34" charset="0"/>
                        <a:buChar char="•"/>
                      </a:pPr>
                      <a:r>
                        <a:rPr lang="en-IN" sz="800" dirty="0" err="1">
                          <a:effectLst/>
                        </a:rPr>
                        <a:t>deploymentmanager.compositeTypes.list</a:t>
                      </a:r>
                      <a:endParaRPr lang="en-IN" sz="800" dirty="0">
                        <a:effectLst/>
                      </a:endParaRPr>
                    </a:p>
                    <a:p>
                      <a:pPr algn="l" fontAlgn="t">
                        <a:buFont typeface="Arial" panose="020B0604020202020204" pitchFamily="34" charset="0"/>
                        <a:buChar char="•"/>
                      </a:pPr>
                      <a:r>
                        <a:rPr lang="en-IN" sz="800" dirty="0" err="1">
                          <a:effectLst/>
                        </a:rPr>
                        <a:t>deploymentmanager.deployments.get</a:t>
                      </a:r>
                      <a:endParaRPr lang="en-IN" sz="800" dirty="0">
                        <a:effectLst/>
                      </a:endParaRPr>
                    </a:p>
                    <a:p>
                      <a:pPr algn="l" fontAlgn="t">
                        <a:buFont typeface="Arial" panose="020B0604020202020204" pitchFamily="34" charset="0"/>
                        <a:buChar char="•"/>
                      </a:pPr>
                      <a:r>
                        <a:rPr lang="en-IN" sz="800" dirty="0" err="1">
                          <a:effectLst/>
                        </a:rPr>
                        <a:t>deploymentmanager.deployments.list</a:t>
                      </a:r>
                      <a:endParaRPr lang="en-IN" sz="800" dirty="0">
                        <a:effectLst/>
                      </a:endParaRPr>
                    </a:p>
                    <a:p>
                      <a:pPr algn="l" fontAlgn="t">
                        <a:buFont typeface="Arial" panose="020B0604020202020204" pitchFamily="34" charset="0"/>
                        <a:buChar char="•"/>
                      </a:pPr>
                      <a:r>
                        <a:rPr lang="en-IN" sz="800" dirty="0" err="1">
                          <a:effectLst/>
                        </a:rPr>
                        <a:t>deploymentmanager.</a:t>
                      </a:r>
                      <a:r>
                        <a:rPr lang="en-IN" sz="800" dirty="0" err="1">
                          <a:effectLst/>
                          <a:highlight>
                            <a:srgbClr val="FFFF00"/>
                          </a:highlight>
                        </a:rPr>
                        <a:t>manifests</a:t>
                      </a:r>
                      <a:r>
                        <a:rPr lang="en-IN" sz="800" dirty="0">
                          <a:effectLst/>
                        </a:rPr>
                        <a:t>.*</a:t>
                      </a:r>
                    </a:p>
                    <a:p>
                      <a:pPr algn="l" fontAlgn="t">
                        <a:buFont typeface="Arial" panose="020B0604020202020204" pitchFamily="34" charset="0"/>
                        <a:buChar char="•"/>
                      </a:pPr>
                      <a:r>
                        <a:rPr lang="en-IN" sz="800" dirty="0" err="1">
                          <a:effectLst/>
                        </a:rPr>
                        <a:t>deploymentmanager.</a:t>
                      </a:r>
                      <a:r>
                        <a:rPr lang="en-IN" sz="800" dirty="0" err="1">
                          <a:effectLst/>
                          <a:highlight>
                            <a:srgbClr val="FFFF00"/>
                          </a:highlight>
                        </a:rPr>
                        <a:t>operations</a:t>
                      </a:r>
                      <a:r>
                        <a:rPr lang="en-IN" sz="800" dirty="0">
                          <a:effectLst/>
                        </a:rPr>
                        <a:t>.*</a:t>
                      </a:r>
                    </a:p>
                    <a:p>
                      <a:pPr algn="l" fontAlgn="t">
                        <a:buFont typeface="Arial" panose="020B0604020202020204" pitchFamily="34" charset="0"/>
                        <a:buChar char="•"/>
                      </a:pPr>
                      <a:r>
                        <a:rPr lang="en-IN" sz="800" dirty="0" err="1">
                          <a:effectLst/>
                        </a:rPr>
                        <a:t>deploymentmanager.</a:t>
                      </a:r>
                      <a:r>
                        <a:rPr lang="en-IN" sz="800" dirty="0" err="1">
                          <a:effectLst/>
                          <a:highlight>
                            <a:srgbClr val="FFFF00"/>
                          </a:highlight>
                        </a:rPr>
                        <a:t>resources</a:t>
                      </a:r>
                      <a:r>
                        <a:rPr lang="en-IN" sz="800" dirty="0">
                          <a:effectLst/>
                        </a:rPr>
                        <a:t>.*</a:t>
                      </a:r>
                    </a:p>
                    <a:p>
                      <a:pPr algn="l" fontAlgn="t">
                        <a:buFont typeface="Arial" panose="020B0604020202020204" pitchFamily="34" charset="0"/>
                        <a:buChar char="•"/>
                      </a:pPr>
                      <a:r>
                        <a:rPr lang="en-IN" sz="800" dirty="0" err="1">
                          <a:effectLst/>
                        </a:rPr>
                        <a:t>deploymentmanager.typeProviders.get</a:t>
                      </a:r>
                      <a:endParaRPr lang="en-IN" sz="800" dirty="0">
                        <a:effectLst/>
                      </a:endParaRPr>
                    </a:p>
                    <a:p>
                      <a:pPr algn="l" fontAlgn="t">
                        <a:buFont typeface="Arial" panose="020B0604020202020204" pitchFamily="34" charset="0"/>
                        <a:buChar char="•"/>
                      </a:pPr>
                      <a:r>
                        <a:rPr lang="en-IN" sz="800" dirty="0" err="1">
                          <a:effectLst/>
                        </a:rPr>
                        <a:t>deploymentmanager.typeProviders.getType</a:t>
                      </a:r>
                      <a:endParaRPr lang="en-IN" sz="800" dirty="0">
                        <a:effectLst/>
                      </a:endParaRPr>
                    </a:p>
                    <a:p>
                      <a:pPr algn="l" fontAlgn="t">
                        <a:buFont typeface="Arial" panose="020B0604020202020204" pitchFamily="34" charset="0"/>
                        <a:buChar char="•"/>
                      </a:pPr>
                      <a:r>
                        <a:rPr lang="en-IN" sz="800" dirty="0" err="1">
                          <a:effectLst/>
                        </a:rPr>
                        <a:t>deploymentmanager.typeProviders.list</a:t>
                      </a:r>
                      <a:endParaRPr lang="en-IN" sz="800" dirty="0">
                        <a:effectLst/>
                      </a:endParaRPr>
                    </a:p>
                    <a:p>
                      <a:pPr algn="l" fontAlgn="t">
                        <a:buFont typeface="Arial" panose="020B0604020202020204" pitchFamily="34" charset="0"/>
                        <a:buChar char="•"/>
                      </a:pPr>
                      <a:r>
                        <a:rPr lang="en-IN" sz="800" dirty="0" err="1">
                          <a:effectLst/>
                        </a:rPr>
                        <a:t>deploymentmanager.typeProviders.listTypes</a:t>
                      </a:r>
                      <a:endParaRPr lang="en-IN" sz="800" dirty="0">
                        <a:effectLst/>
                      </a:endParaRPr>
                    </a:p>
                    <a:p>
                      <a:pPr algn="l" fontAlgn="t">
                        <a:buFont typeface="Arial" panose="020B0604020202020204" pitchFamily="34" charset="0"/>
                        <a:buChar char="•"/>
                      </a:pPr>
                      <a:r>
                        <a:rPr lang="en-IN" sz="800" dirty="0" err="1">
                          <a:effectLst/>
                        </a:rPr>
                        <a:t>deploymentmanager.types.get</a:t>
                      </a:r>
                      <a:endParaRPr lang="en-IN" sz="800" dirty="0">
                        <a:effectLst/>
                      </a:endParaRPr>
                    </a:p>
                    <a:p>
                      <a:pPr algn="l" fontAlgn="t">
                        <a:buFont typeface="Arial" panose="020B0604020202020204" pitchFamily="34" charset="0"/>
                        <a:buChar char="•"/>
                      </a:pPr>
                      <a:r>
                        <a:rPr lang="en-IN" sz="800" dirty="0" err="1">
                          <a:effectLst/>
                        </a:rPr>
                        <a:t>deploymentmanager.types.list</a:t>
                      </a:r>
                      <a:endParaRPr lang="en-IN" sz="800" dirty="0">
                        <a:effectLst/>
                      </a:endParaRPr>
                    </a:p>
                    <a:p>
                      <a:pPr algn="l" fontAlgn="t">
                        <a:buFont typeface="Arial" panose="020B0604020202020204" pitchFamily="34" charset="0"/>
                        <a:buChar char="•"/>
                      </a:pPr>
                      <a:r>
                        <a:rPr lang="en-IN" sz="800" dirty="0" err="1">
                          <a:effectLst/>
                        </a:rPr>
                        <a:t>resourcemanager.projects.get</a:t>
                      </a:r>
                      <a:endParaRPr lang="en-IN" sz="800" dirty="0">
                        <a:effectLst/>
                      </a:endParaRPr>
                    </a:p>
                    <a:p>
                      <a:pPr algn="l" fontAlgn="t">
                        <a:buFont typeface="Arial" panose="020B0604020202020204" pitchFamily="34" charset="0"/>
                        <a:buChar char="•"/>
                      </a:pPr>
                      <a:r>
                        <a:rPr lang="en-IN" sz="800" dirty="0" err="1">
                          <a:effectLst/>
                        </a:rPr>
                        <a:t>resourcemanager.projects.list</a:t>
                      </a:r>
                      <a:endParaRPr lang="en-IN" sz="800" dirty="0">
                        <a:effectLst/>
                      </a:endParaRPr>
                    </a:p>
                    <a:p>
                      <a:pPr algn="l" fontAlgn="t">
                        <a:buFont typeface="Arial" panose="020B0604020202020204" pitchFamily="34" charset="0"/>
                        <a:buChar char="•"/>
                      </a:pPr>
                      <a:r>
                        <a:rPr lang="en-IN" sz="800" dirty="0" err="1">
                          <a:effectLst/>
                        </a:rPr>
                        <a:t>serviceusage.quotas.get</a:t>
                      </a:r>
                      <a:endParaRPr lang="en-IN" sz="800" dirty="0">
                        <a:effectLst/>
                      </a:endParaRPr>
                    </a:p>
                    <a:p>
                      <a:pPr algn="l" fontAlgn="t">
                        <a:buFont typeface="Arial" panose="020B0604020202020204" pitchFamily="34" charset="0"/>
                        <a:buChar char="•"/>
                      </a:pPr>
                      <a:r>
                        <a:rPr lang="en-IN" sz="800" dirty="0" err="1">
                          <a:effectLst/>
                        </a:rPr>
                        <a:t>serviceusage.services.get</a:t>
                      </a:r>
                      <a:endParaRPr lang="en-IN" sz="800" dirty="0">
                        <a:effectLst/>
                      </a:endParaRPr>
                    </a:p>
                    <a:p>
                      <a:pPr algn="l" fontAlgn="t">
                        <a:buFont typeface="Arial" panose="020B0604020202020204" pitchFamily="34" charset="0"/>
                        <a:buChar char="•"/>
                      </a:pPr>
                      <a:r>
                        <a:rPr lang="en-IN" sz="800" dirty="0" err="1">
                          <a:effectLst/>
                        </a:rPr>
                        <a:t>serviceusage.services.list</a:t>
                      </a:r>
                      <a:endParaRPr lang="en-IN" sz="800" dirty="0">
                        <a:effectLst/>
                      </a:endParaRPr>
                    </a:p>
                  </a:txBody>
                  <a:tcPr marL="15939" marR="15939" marT="7969" marB="7969">
                    <a:lnL>
                      <a:noFill/>
                    </a:lnL>
                    <a:lnR>
                      <a:noFill/>
                    </a:lnR>
                    <a:lnT>
                      <a:noFill/>
                    </a:lnT>
                    <a:lnB>
                      <a:noFill/>
                    </a:lnB>
                  </a:tcPr>
                </a:tc>
                <a:extLst>
                  <a:ext uri="{0D108BD9-81ED-4DB2-BD59-A6C34878D82A}">
                    <a16:rowId xmlns:a16="http://schemas.microsoft.com/office/drawing/2014/main" val="1578556271"/>
                  </a:ext>
                </a:extLst>
              </a:tr>
            </a:tbl>
          </a:graphicData>
        </a:graphic>
      </p:graphicFrame>
    </p:spTree>
    <p:extLst>
      <p:ext uri="{BB962C8B-B14F-4D97-AF65-F5344CB8AC3E}">
        <p14:creationId xmlns:p14="http://schemas.microsoft.com/office/powerpoint/2010/main" val="816719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58135</TotalTime>
  <Words>8011</Words>
  <Application>Microsoft Macintosh PowerPoint</Application>
  <PresentationFormat>Widescreen</PresentationFormat>
  <Paragraphs>511</Paragraphs>
  <Slides>70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Arial</vt:lpstr>
      <vt:lpstr>Calibri</vt:lpstr>
      <vt:lpstr>Calibri Light</vt:lpstr>
      <vt:lpstr>Google Sans</vt:lpstr>
      <vt:lpstr>inherit</vt:lpstr>
      <vt:lpstr>Open Sans</vt:lpstr>
      <vt:lpstr>Poppins</vt:lpstr>
      <vt:lpstr>Roboto</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Sandeep Kumar - (APMEA - iDEAS-Cloud Transformation)</dc:creator>
  <cp:lastModifiedBy>Sandeep Kumar - (APMEA - iDEAS-Cloud Transformation)</cp:lastModifiedBy>
  <cp:revision>97</cp:revision>
  <dcterms:created xsi:type="dcterms:W3CDTF">2022-03-11T10:37:53Z</dcterms:created>
  <dcterms:modified xsi:type="dcterms:W3CDTF">2022-04-26T06:02:08Z</dcterms:modified>
</cp:coreProperties>
</file>